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77" r:id="rId2"/>
    <p:sldId id="278" r:id="rId3"/>
    <p:sldId id="305" r:id="rId4"/>
    <p:sldId id="280" r:id="rId5"/>
    <p:sldId id="350" r:id="rId6"/>
    <p:sldId id="291" r:id="rId7"/>
    <p:sldId id="323" r:id="rId8"/>
    <p:sldId id="325" r:id="rId9"/>
    <p:sldId id="327" r:id="rId10"/>
    <p:sldId id="326" r:id="rId11"/>
    <p:sldId id="329" r:id="rId12"/>
    <p:sldId id="330" r:id="rId13"/>
    <p:sldId id="332" r:id="rId14"/>
    <p:sldId id="335" r:id="rId15"/>
    <p:sldId id="347" r:id="rId16"/>
    <p:sldId id="334" r:id="rId17"/>
    <p:sldId id="338" r:id="rId18"/>
    <p:sldId id="339" r:id="rId19"/>
    <p:sldId id="340" r:id="rId20"/>
    <p:sldId id="341" r:id="rId21"/>
    <p:sldId id="342" r:id="rId22"/>
    <p:sldId id="345" r:id="rId23"/>
    <p:sldId id="355" r:id="rId24"/>
    <p:sldId id="301" r:id="rId25"/>
    <p:sldId id="366" r:id="rId26"/>
    <p:sldId id="369" r:id="rId27"/>
    <p:sldId id="311" r:id="rId28"/>
    <p:sldId id="362" r:id="rId29"/>
    <p:sldId id="364" r:id="rId30"/>
    <p:sldId id="368" r:id="rId31"/>
    <p:sldId id="358" r:id="rId32"/>
    <p:sldId id="357" r:id="rId33"/>
    <p:sldId id="306" r:id="rId34"/>
    <p:sldId id="374" r:id="rId35"/>
    <p:sldId id="375" r:id="rId36"/>
    <p:sldId id="307" r:id="rId37"/>
    <p:sldId id="310" r:id="rId38"/>
    <p:sldId id="349" r:id="rId39"/>
    <p:sldId id="259" r:id="rId40"/>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Залмина Юлия Юрьевна" initials="ЗЮЮ" lastIdx="1" clrIdx="0">
    <p:extLst>
      <p:ext uri="{19B8F6BF-5375-455C-9EA6-DF929625EA0E}">
        <p15:presenceInfo xmlns:p15="http://schemas.microsoft.com/office/powerpoint/2012/main" userId="S-1-5-21-2577331269-1353590925-818571127-76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18" autoAdjust="0"/>
    <p:restoredTop sz="94660"/>
  </p:normalViewPr>
  <p:slideViewPr>
    <p:cSldViewPr snapToGrid="0">
      <p:cViewPr varScale="1">
        <p:scale>
          <a:sx n="118" d="100"/>
          <a:sy n="118" d="100"/>
        </p:scale>
        <p:origin x="12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C00C5A6-D367-49F6-8193-289E86F3C0A1}" type="datetimeFigureOut">
              <a:rPr lang="ru-RU" smtClean="0"/>
              <a:t>01.03.2019</a:t>
            </a:fld>
            <a:endParaRPr lang="ru-RU" dirty="0"/>
          </a:p>
        </p:txBody>
      </p:sp>
      <p:sp>
        <p:nvSpPr>
          <p:cNvPr id="4" name="Образ слайда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D4E3002-0642-4464-A2CC-A0A930B15C59}" type="slidenum">
              <a:rPr lang="ru-RU" smtClean="0"/>
              <a:t>‹#›</a:t>
            </a:fld>
            <a:endParaRPr lang="ru-RU" dirty="0"/>
          </a:p>
        </p:txBody>
      </p:sp>
    </p:spTree>
    <p:extLst>
      <p:ext uri="{BB962C8B-B14F-4D97-AF65-F5344CB8AC3E}">
        <p14:creationId xmlns:p14="http://schemas.microsoft.com/office/powerpoint/2010/main" val="2682598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CE2D4E6-1A43-4FEA-9ED1-2713FAC17CD2}" type="datetimeFigureOut">
              <a:rPr lang="ru-RU" smtClean="0"/>
              <a:t>01.03.2019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CC746B8-7FCB-498B-91C8-B2B1DE9C0598}" type="slidenum">
              <a:rPr lang="ru-RU" smtClean="0"/>
              <a:t>‹#›</a:t>
            </a:fld>
            <a:endParaRPr lang="ru-RU" dirty="0"/>
          </a:p>
        </p:txBody>
      </p:sp>
    </p:spTree>
    <p:extLst>
      <p:ext uri="{BB962C8B-B14F-4D97-AF65-F5344CB8AC3E}">
        <p14:creationId xmlns:p14="http://schemas.microsoft.com/office/powerpoint/2010/main" val="338291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CE2D4E6-1A43-4FEA-9ED1-2713FAC17CD2}" type="datetimeFigureOut">
              <a:rPr lang="ru-RU" smtClean="0"/>
              <a:t>01.03.2019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CC746B8-7FCB-498B-91C8-B2B1DE9C0598}" type="slidenum">
              <a:rPr lang="ru-RU" smtClean="0"/>
              <a:t>‹#›</a:t>
            </a:fld>
            <a:endParaRPr lang="ru-RU" dirty="0"/>
          </a:p>
        </p:txBody>
      </p:sp>
    </p:spTree>
    <p:extLst>
      <p:ext uri="{BB962C8B-B14F-4D97-AF65-F5344CB8AC3E}">
        <p14:creationId xmlns:p14="http://schemas.microsoft.com/office/powerpoint/2010/main" val="552286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CE2D4E6-1A43-4FEA-9ED1-2713FAC17CD2}" type="datetimeFigureOut">
              <a:rPr lang="ru-RU" smtClean="0"/>
              <a:t>01.03.2019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CC746B8-7FCB-498B-91C8-B2B1DE9C0598}" type="slidenum">
              <a:rPr lang="ru-RU" smtClean="0"/>
              <a:t>‹#›</a:t>
            </a:fld>
            <a:endParaRPr lang="ru-RU" dirty="0"/>
          </a:p>
        </p:txBody>
      </p:sp>
    </p:spTree>
    <p:extLst>
      <p:ext uri="{BB962C8B-B14F-4D97-AF65-F5344CB8AC3E}">
        <p14:creationId xmlns:p14="http://schemas.microsoft.com/office/powerpoint/2010/main" val="280544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CE2D4E6-1A43-4FEA-9ED1-2713FAC17CD2}" type="datetimeFigureOut">
              <a:rPr lang="ru-RU" smtClean="0"/>
              <a:t>01.03.2019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CC746B8-7FCB-498B-91C8-B2B1DE9C0598}" type="slidenum">
              <a:rPr lang="ru-RU" smtClean="0"/>
              <a:t>‹#›</a:t>
            </a:fld>
            <a:endParaRPr lang="ru-RU" dirty="0"/>
          </a:p>
        </p:txBody>
      </p:sp>
    </p:spTree>
    <p:extLst>
      <p:ext uri="{BB962C8B-B14F-4D97-AF65-F5344CB8AC3E}">
        <p14:creationId xmlns:p14="http://schemas.microsoft.com/office/powerpoint/2010/main" val="371640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CE2D4E6-1A43-4FEA-9ED1-2713FAC17CD2}" type="datetimeFigureOut">
              <a:rPr lang="ru-RU" smtClean="0"/>
              <a:t>01.03.2019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CC746B8-7FCB-498B-91C8-B2B1DE9C0598}" type="slidenum">
              <a:rPr lang="ru-RU" smtClean="0"/>
              <a:t>‹#›</a:t>
            </a:fld>
            <a:endParaRPr lang="ru-RU" dirty="0"/>
          </a:p>
        </p:txBody>
      </p:sp>
    </p:spTree>
    <p:extLst>
      <p:ext uri="{BB962C8B-B14F-4D97-AF65-F5344CB8AC3E}">
        <p14:creationId xmlns:p14="http://schemas.microsoft.com/office/powerpoint/2010/main" val="806994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5" name="Date Placeholder 4"/>
          <p:cNvSpPr>
            <a:spLocks noGrp="1"/>
          </p:cNvSpPr>
          <p:nvPr>
            <p:ph type="dt" sz="half" idx="10"/>
          </p:nvPr>
        </p:nvSpPr>
        <p:spPr/>
        <p:txBody>
          <a:bodyPr/>
          <a:lstStyle/>
          <a:p>
            <a:fld id="{3CE2D4E6-1A43-4FEA-9ED1-2713FAC17CD2}" type="datetimeFigureOut">
              <a:rPr lang="ru-RU" smtClean="0"/>
              <a:t>01.03.2019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CC746B8-7FCB-498B-91C8-B2B1DE9C0598}" type="slidenum">
              <a:rPr lang="ru-RU" smtClean="0"/>
              <a:t>‹#›</a:t>
            </a:fld>
            <a:endParaRPr lang="ru-RU" dirty="0"/>
          </a:p>
        </p:txBody>
      </p:sp>
    </p:spTree>
    <p:extLst>
      <p:ext uri="{BB962C8B-B14F-4D97-AF65-F5344CB8AC3E}">
        <p14:creationId xmlns:p14="http://schemas.microsoft.com/office/powerpoint/2010/main" val="291141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CE2D4E6-1A43-4FEA-9ED1-2713FAC17CD2}" type="datetimeFigureOut">
              <a:rPr lang="ru-RU" smtClean="0"/>
              <a:t>01.03.2019</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8CC746B8-7FCB-498B-91C8-B2B1DE9C0598}" type="slidenum">
              <a:rPr lang="ru-RU" smtClean="0"/>
              <a:t>‹#›</a:t>
            </a:fld>
            <a:endParaRPr lang="ru-RU" dirty="0"/>
          </a:p>
        </p:txBody>
      </p:sp>
    </p:spTree>
    <p:extLst>
      <p:ext uri="{BB962C8B-B14F-4D97-AF65-F5344CB8AC3E}">
        <p14:creationId xmlns:p14="http://schemas.microsoft.com/office/powerpoint/2010/main" val="4454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CE2D4E6-1A43-4FEA-9ED1-2713FAC17CD2}" type="datetimeFigureOut">
              <a:rPr lang="ru-RU" smtClean="0"/>
              <a:t>01.03.2019</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8CC746B8-7FCB-498B-91C8-B2B1DE9C0598}" type="slidenum">
              <a:rPr lang="ru-RU" smtClean="0"/>
              <a:t>‹#›</a:t>
            </a:fld>
            <a:endParaRPr lang="ru-RU" dirty="0"/>
          </a:p>
        </p:txBody>
      </p:sp>
    </p:spTree>
    <p:extLst>
      <p:ext uri="{BB962C8B-B14F-4D97-AF65-F5344CB8AC3E}">
        <p14:creationId xmlns:p14="http://schemas.microsoft.com/office/powerpoint/2010/main" val="99688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2D4E6-1A43-4FEA-9ED1-2713FAC17CD2}" type="datetimeFigureOut">
              <a:rPr lang="ru-RU" smtClean="0"/>
              <a:t>01.03.2019</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8CC746B8-7FCB-498B-91C8-B2B1DE9C0598}" type="slidenum">
              <a:rPr lang="ru-RU" smtClean="0"/>
              <a:t>‹#›</a:t>
            </a:fld>
            <a:endParaRPr lang="ru-RU" dirty="0"/>
          </a:p>
        </p:txBody>
      </p:sp>
    </p:spTree>
    <p:extLst>
      <p:ext uri="{BB962C8B-B14F-4D97-AF65-F5344CB8AC3E}">
        <p14:creationId xmlns:p14="http://schemas.microsoft.com/office/powerpoint/2010/main" val="1227263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CE2D4E6-1A43-4FEA-9ED1-2713FAC17CD2}" type="datetimeFigureOut">
              <a:rPr lang="ru-RU" smtClean="0"/>
              <a:t>01.03.2019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CC746B8-7FCB-498B-91C8-B2B1DE9C0598}" type="slidenum">
              <a:rPr lang="ru-RU" smtClean="0"/>
              <a:t>‹#›</a:t>
            </a:fld>
            <a:endParaRPr lang="ru-RU" dirty="0"/>
          </a:p>
        </p:txBody>
      </p:sp>
    </p:spTree>
    <p:extLst>
      <p:ext uri="{BB962C8B-B14F-4D97-AF65-F5344CB8AC3E}">
        <p14:creationId xmlns:p14="http://schemas.microsoft.com/office/powerpoint/2010/main" val="80343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CE2D4E6-1A43-4FEA-9ED1-2713FAC17CD2}" type="datetimeFigureOut">
              <a:rPr lang="ru-RU" smtClean="0"/>
              <a:t>01.03.2019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CC746B8-7FCB-498B-91C8-B2B1DE9C0598}" type="slidenum">
              <a:rPr lang="ru-RU" smtClean="0"/>
              <a:t>‹#›</a:t>
            </a:fld>
            <a:endParaRPr lang="ru-RU" dirty="0"/>
          </a:p>
        </p:txBody>
      </p:sp>
    </p:spTree>
    <p:extLst>
      <p:ext uri="{BB962C8B-B14F-4D97-AF65-F5344CB8AC3E}">
        <p14:creationId xmlns:p14="http://schemas.microsoft.com/office/powerpoint/2010/main" val="2046463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2D4E6-1A43-4FEA-9ED1-2713FAC17CD2}" type="datetimeFigureOut">
              <a:rPr lang="ru-RU" smtClean="0"/>
              <a:t>01.03.2019</a:t>
            </a:fld>
            <a:endParaRPr lang="ru-RU"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746B8-7FCB-498B-91C8-B2B1DE9C0598}" type="slidenum">
              <a:rPr lang="ru-RU" smtClean="0"/>
              <a:t>‹#›</a:t>
            </a:fld>
            <a:endParaRPr lang="ru-RU" dirty="0"/>
          </a:p>
        </p:txBody>
      </p:sp>
    </p:spTree>
    <p:extLst>
      <p:ext uri="{BB962C8B-B14F-4D97-AF65-F5344CB8AC3E}">
        <p14:creationId xmlns:p14="http://schemas.microsoft.com/office/powerpoint/2010/main" val="3667457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dsales@vesservice.com" TargetMode="External"/><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4" name="Рисунок 3"/>
          <p:cNvPicPr>
            <a:picLocks noChangeAspect="1"/>
          </p:cNvPicPr>
          <p:nvPr/>
        </p:nvPicPr>
        <p:blipFill>
          <a:blip r:embed="rId2"/>
          <a:stretch>
            <a:fillRect/>
          </a:stretch>
        </p:blipFill>
        <p:spPr>
          <a:xfrm>
            <a:off x="-9831" y="0"/>
            <a:ext cx="9153831" cy="6874018"/>
          </a:xfrm>
          <a:prstGeom prst="rect">
            <a:avLst/>
          </a:prstGeom>
        </p:spPr>
      </p:pic>
      <p:sp>
        <p:nvSpPr>
          <p:cNvPr id="5" name="Заголовок 1"/>
          <p:cNvSpPr txBox="1">
            <a:spLocks/>
          </p:cNvSpPr>
          <p:nvPr/>
        </p:nvSpPr>
        <p:spPr>
          <a:xfrm>
            <a:off x="4448628" y="1122363"/>
            <a:ext cx="4499427" cy="1316037"/>
          </a:xfrm>
          <a:prstGeom prst="rect">
            <a:avLst/>
          </a:prstGeom>
        </p:spPr>
        <p:txBody>
          <a:bodyPr vert="horz" wrap="square"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3600" b="1" dirty="0" smtClean="0">
                <a:solidFill>
                  <a:schemeClr val="bg1"/>
                </a:solidFill>
                <a:latin typeface="+mn-lt"/>
              </a:rPr>
              <a:t>Автомобильные весы ВСА-Р</a:t>
            </a:r>
            <a:endParaRPr lang="ru-RU" sz="3600" b="1" dirty="0">
              <a:solidFill>
                <a:schemeClr val="bg1"/>
              </a:solidFill>
              <a:latin typeface="+mn-lt"/>
            </a:endParaRPr>
          </a:p>
        </p:txBody>
      </p:sp>
      <p:sp>
        <p:nvSpPr>
          <p:cNvPr id="6" name="Подзаголовок 2"/>
          <p:cNvSpPr txBox="1">
            <a:spLocks noChangeAspect="1"/>
          </p:cNvSpPr>
          <p:nvPr/>
        </p:nvSpPr>
        <p:spPr>
          <a:xfrm>
            <a:off x="87087" y="2496457"/>
            <a:ext cx="3468914" cy="271417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ct val="0"/>
              </a:spcAft>
            </a:pPr>
            <a:r>
              <a:rPr lang="ru-RU" altLang="ru-RU" b="1" smtClean="0">
                <a:solidFill>
                  <a:srgbClr val="FFFFFF"/>
                </a:solidFill>
                <a:latin typeface="Calibri" panose="020F0502020204030204" pitchFamily="34" charset="0"/>
              </a:rPr>
              <a:t>Презентация</a:t>
            </a:r>
            <a:endParaRPr lang="ru-RU" altLang="ru-RU" b="1" dirty="0" smtClean="0">
              <a:solidFill>
                <a:srgbClr val="FFFFFF"/>
              </a:solidFill>
              <a:latin typeface="Calibri" panose="020F0502020204030204" pitchFamily="34" charset="0"/>
            </a:endParaRPr>
          </a:p>
        </p:txBody>
      </p:sp>
    </p:spTree>
    <p:extLst>
      <p:ext uri="{BB962C8B-B14F-4D97-AF65-F5344CB8AC3E}">
        <p14:creationId xmlns:p14="http://schemas.microsoft.com/office/powerpoint/2010/main" val="41781762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508352" y="3208903"/>
            <a:ext cx="4753308" cy="3302237"/>
            <a:chOff x="508352" y="3208903"/>
            <a:chExt cx="4753308" cy="3302237"/>
          </a:xfrm>
        </p:grpSpPr>
        <p:pic>
          <p:nvPicPr>
            <p:cNvPr id="27" name="Рисунок 26"/>
            <p:cNvPicPr>
              <a:picLocks noChangeAspect="1"/>
            </p:cNvPicPr>
            <p:nvPr/>
          </p:nvPicPr>
          <p:blipFill rotWithShape="1">
            <a:blip r:embed="rId2" cstate="print">
              <a:extLst>
                <a:ext uri="{28A0092B-C50C-407E-A947-70E740481C1C}">
                  <a14:useLocalDpi xmlns:a14="http://schemas.microsoft.com/office/drawing/2010/main" val="0"/>
                </a:ext>
              </a:extLst>
            </a:blip>
            <a:srcRect l="38000" r="1285" b="59952"/>
            <a:stretch/>
          </p:blipFill>
          <p:spPr>
            <a:xfrm>
              <a:off x="2318285" y="3208903"/>
              <a:ext cx="2943375" cy="1341534"/>
            </a:xfrm>
            <a:prstGeom prst="rect">
              <a:avLst/>
            </a:prstGeom>
          </p:spPr>
        </p:pic>
        <p:pic>
          <p:nvPicPr>
            <p:cNvPr id="25" name="Рисунок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3" t="13007" r="7232" b="2803"/>
            <a:stretch/>
          </p:blipFill>
          <p:spPr>
            <a:xfrm>
              <a:off x="791528" y="3650410"/>
              <a:ext cx="4166228" cy="2785322"/>
            </a:xfrm>
            <a:prstGeom prst="rect">
              <a:avLst/>
            </a:prstGeom>
          </p:spPr>
        </p:pic>
        <p:pic>
          <p:nvPicPr>
            <p:cNvPr id="23" name="Рисунок 2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508352" y="5630838"/>
              <a:ext cx="2818256" cy="880302"/>
            </a:xfrm>
            <a:prstGeom prst="rect">
              <a:avLst/>
            </a:prstGeom>
          </p:spPr>
        </p:pic>
      </p:grpSp>
      <p:sp>
        <p:nvSpPr>
          <p:cNvPr id="8" name="Прямоугольник 7"/>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9" name="Заголовок 4"/>
          <p:cNvSpPr txBox="1">
            <a:spLocks/>
          </p:cNvSpPr>
          <p:nvPr/>
        </p:nvSpPr>
        <p:spPr>
          <a:xfrm>
            <a:off x="1169801" y="451836"/>
            <a:ext cx="3465261" cy="75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Сборка ВСА-Р 12м</a:t>
            </a:r>
          </a:p>
        </p:txBody>
      </p:sp>
    </p:spTree>
    <p:extLst>
      <p:ext uri="{BB962C8B-B14F-4D97-AF65-F5344CB8AC3E}">
        <p14:creationId xmlns:p14="http://schemas.microsoft.com/office/powerpoint/2010/main" val="22919758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508352" y="1482685"/>
            <a:ext cx="4753308" cy="5028455"/>
            <a:chOff x="508352" y="1482685"/>
            <a:chExt cx="4753308" cy="5028455"/>
          </a:xfrm>
        </p:grpSpPr>
        <p:pic>
          <p:nvPicPr>
            <p:cNvPr id="8" name="Рисунок 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3" t="13007" r="48350" b="18475"/>
            <a:stretch/>
          </p:blipFill>
          <p:spPr>
            <a:xfrm>
              <a:off x="2765026" y="1482685"/>
              <a:ext cx="2197494" cy="2266837"/>
            </a:xfrm>
            <a:prstGeom prst="rect">
              <a:avLst/>
            </a:prstGeom>
          </p:spPr>
        </p:pic>
        <p:grpSp>
          <p:nvGrpSpPr>
            <p:cNvPr id="2" name="Группа 1"/>
            <p:cNvGrpSpPr/>
            <p:nvPr/>
          </p:nvGrpSpPr>
          <p:grpSpPr>
            <a:xfrm>
              <a:off x="508352" y="3208903"/>
              <a:ext cx="4753308" cy="3302237"/>
              <a:chOff x="508352" y="3208903"/>
              <a:chExt cx="4753308" cy="3302237"/>
            </a:xfrm>
          </p:grpSpPr>
          <p:pic>
            <p:nvPicPr>
              <p:cNvPr id="27" name="Рисунок 26"/>
              <p:cNvPicPr>
                <a:picLocks noChangeAspect="1"/>
              </p:cNvPicPr>
              <p:nvPr/>
            </p:nvPicPr>
            <p:blipFill rotWithShape="1">
              <a:blip r:embed="rId3" cstate="print">
                <a:extLst>
                  <a:ext uri="{28A0092B-C50C-407E-A947-70E740481C1C}">
                    <a14:useLocalDpi xmlns:a14="http://schemas.microsoft.com/office/drawing/2010/main" val="0"/>
                  </a:ext>
                </a:extLst>
              </a:blip>
              <a:srcRect l="38000" r="1285" b="59952"/>
              <a:stretch/>
            </p:blipFill>
            <p:spPr>
              <a:xfrm>
                <a:off x="2318285" y="3208903"/>
                <a:ext cx="2943375" cy="1341534"/>
              </a:xfrm>
              <a:prstGeom prst="rect">
                <a:avLst/>
              </a:prstGeom>
            </p:spPr>
          </p:pic>
          <p:pic>
            <p:nvPicPr>
              <p:cNvPr id="25" name="Рисунок 2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3" t="13007" r="7232" b="2803"/>
              <a:stretch/>
            </p:blipFill>
            <p:spPr>
              <a:xfrm>
                <a:off x="791528" y="3650410"/>
                <a:ext cx="4166228" cy="2785322"/>
              </a:xfrm>
              <a:prstGeom prst="rect">
                <a:avLst/>
              </a:prstGeom>
            </p:spPr>
          </p:pic>
          <p:pic>
            <p:nvPicPr>
              <p:cNvPr id="23" name="Рисунок 2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508352" y="5630838"/>
                <a:ext cx="2818256" cy="880302"/>
              </a:xfrm>
              <a:prstGeom prst="rect">
                <a:avLst/>
              </a:prstGeom>
            </p:spPr>
          </p:pic>
        </p:grpSp>
      </p:grpSp>
      <p:sp>
        <p:nvSpPr>
          <p:cNvPr id="10" name="Прямоугольник 9"/>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11" name="Заголовок 4"/>
          <p:cNvSpPr txBox="1">
            <a:spLocks/>
          </p:cNvSpPr>
          <p:nvPr/>
        </p:nvSpPr>
        <p:spPr>
          <a:xfrm>
            <a:off x="1169801" y="451836"/>
            <a:ext cx="3465261" cy="75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Сборка ВСА-Р 12м</a:t>
            </a:r>
          </a:p>
        </p:txBody>
      </p:sp>
    </p:spTree>
    <p:extLst>
      <p:ext uri="{BB962C8B-B14F-4D97-AF65-F5344CB8AC3E}">
        <p14:creationId xmlns:p14="http://schemas.microsoft.com/office/powerpoint/2010/main" val="2303303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508352" y="1482685"/>
            <a:ext cx="6558492" cy="5028455"/>
            <a:chOff x="508352" y="1482685"/>
            <a:chExt cx="6558492" cy="5028455"/>
          </a:xfrm>
        </p:grpSpPr>
        <p:pic>
          <p:nvPicPr>
            <p:cNvPr id="8" name="Рисунок 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4" t="13007" r="4398" b="2486"/>
            <a:stretch/>
          </p:blipFill>
          <p:spPr>
            <a:xfrm>
              <a:off x="2765026" y="1482685"/>
              <a:ext cx="4301818" cy="2795804"/>
            </a:xfrm>
            <a:prstGeom prst="rect">
              <a:avLst/>
            </a:prstGeom>
          </p:spPr>
        </p:pic>
        <p:grpSp>
          <p:nvGrpSpPr>
            <p:cNvPr id="2" name="Группа 1"/>
            <p:cNvGrpSpPr/>
            <p:nvPr/>
          </p:nvGrpSpPr>
          <p:grpSpPr>
            <a:xfrm>
              <a:off x="508352" y="3208903"/>
              <a:ext cx="4753308" cy="3302237"/>
              <a:chOff x="508352" y="3208903"/>
              <a:chExt cx="4753308" cy="3302237"/>
            </a:xfrm>
          </p:grpSpPr>
          <p:pic>
            <p:nvPicPr>
              <p:cNvPr id="27" name="Рисунок 26"/>
              <p:cNvPicPr>
                <a:picLocks noChangeAspect="1"/>
              </p:cNvPicPr>
              <p:nvPr/>
            </p:nvPicPr>
            <p:blipFill rotWithShape="1">
              <a:blip r:embed="rId3" cstate="print">
                <a:extLst>
                  <a:ext uri="{28A0092B-C50C-407E-A947-70E740481C1C}">
                    <a14:useLocalDpi xmlns:a14="http://schemas.microsoft.com/office/drawing/2010/main" val="0"/>
                  </a:ext>
                </a:extLst>
              </a:blip>
              <a:srcRect l="38000" r="1285" b="59952"/>
              <a:stretch/>
            </p:blipFill>
            <p:spPr>
              <a:xfrm>
                <a:off x="2318285" y="3208903"/>
                <a:ext cx="2943375" cy="1341534"/>
              </a:xfrm>
              <a:prstGeom prst="rect">
                <a:avLst/>
              </a:prstGeom>
            </p:spPr>
          </p:pic>
          <p:pic>
            <p:nvPicPr>
              <p:cNvPr id="25" name="Рисунок 2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3" t="13007" r="7232" b="2803"/>
              <a:stretch/>
            </p:blipFill>
            <p:spPr>
              <a:xfrm>
                <a:off x="791528" y="3650410"/>
                <a:ext cx="4166228" cy="2785322"/>
              </a:xfrm>
              <a:prstGeom prst="rect">
                <a:avLst/>
              </a:prstGeom>
            </p:spPr>
          </p:pic>
          <p:pic>
            <p:nvPicPr>
              <p:cNvPr id="23" name="Рисунок 2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508352" y="5630838"/>
                <a:ext cx="2818256" cy="880302"/>
              </a:xfrm>
              <a:prstGeom prst="rect">
                <a:avLst/>
              </a:prstGeom>
            </p:spPr>
          </p:pic>
        </p:grpSp>
      </p:grpSp>
      <p:sp>
        <p:nvSpPr>
          <p:cNvPr id="10" name="Прямоугольник 9"/>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11" name="Заголовок 4"/>
          <p:cNvSpPr txBox="1">
            <a:spLocks/>
          </p:cNvSpPr>
          <p:nvPr/>
        </p:nvSpPr>
        <p:spPr>
          <a:xfrm>
            <a:off x="1169801" y="451836"/>
            <a:ext cx="3465261" cy="75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Сборка ВСА-Р 12м</a:t>
            </a:r>
          </a:p>
        </p:txBody>
      </p:sp>
    </p:spTree>
    <p:extLst>
      <p:ext uri="{BB962C8B-B14F-4D97-AF65-F5344CB8AC3E}">
        <p14:creationId xmlns:p14="http://schemas.microsoft.com/office/powerpoint/2010/main" val="12375106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rotWithShape="1">
          <a:blip r:embed="rId2" cstate="print">
            <a:extLst>
              <a:ext uri="{28A0092B-C50C-407E-A947-70E740481C1C}">
                <a14:useLocalDpi xmlns:a14="http://schemas.microsoft.com/office/drawing/2010/main" val="0"/>
              </a:ext>
            </a:extLst>
          </a:blip>
          <a:srcRect l="40572" r="1571" b="65639"/>
          <a:stretch/>
        </p:blipFill>
        <p:spPr>
          <a:xfrm>
            <a:off x="4433368" y="1054230"/>
            <a:ext cx="2758781" cy="1132120"/>
          </a:xfrm>
          <a:prstGeom prst="rect">
            <a:avLst/>
          </a:prstGeom>
        </p:spPr>
      </p:pic>
      <p:grpSp>
        <p:nvGrpSpPr>
          <p:cNvPr id="3" name="Группа 2"/>
          <p:cNvGrpSpPr/>
          <p:nvPr/>
        </p:nvGrpSpPr>
        <p:grpSpPr>
          <a:xfrm>
            <a:off x="508352" y="1482685"/>
            <a:ext cx="6558492" cy="5028455"/>
            <a:chOff x="508352" y="1482685"/>
            <a:chExt cx="6558492" cy="5028455"/>
          </a:xfrm>
        </p:grpSpPr>
        <p:pic>
          <p:nvPicPr>
            <p:cNvPr id="8" name="Рисунок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4" t="13007" r="4398" b="2486"/>
            <a:stretch/>
          </p:blipFill>
          <p:spPr>
            <a:xfrm>
              <a:off x="2765026" y="1482685"/>
              <a:ext cx="4301818" cy="2795804"/>
            </a:xfrm>
            <a:prstGeom prst="rect">
              <a:avLst/>
            </a:prstGeom>
          </p:spPr>
        </p:pic>
        <p:grpSp>
          <p:nvGrpSpPr>
            <p:cNvPr id="2" name="Группа 1"/>
            <p:cNvGrpSpPr/>
            <p:nvPr/>
          </p:nvGrpSpPr>
          <p:grpSpPr>
            <a:xfrm>
              <a:off x="508352" y="3208903"/>
              <a:ext cx="4753308" cy="3302237"/>
              <a:chOff x="508352" y="3208903"/>
              <a:chExt cx="4753308" cy="3302237"/>
            </a:xfrm>
          </p:grpSpPr>
          <p:pic>
            <p:nvPicPr>
              <p:cNvPr id="27" name="Рисунок 26"/>
              <p:cNvPicPr>
                <a:picLocks noChangeAspect="1"/>
              </p:cNvPicPr>
              <p:nvPr/>
            </p:nvPicPr>
            <p:blipFill rotWithShape="1">
              <a:blip r:embed="rId4" cstate="print">
                <a:extLst>
                  <a:ext uri="{28A0092B-C50C-407E-A947-70E740481C1C}">
                    <a14:useLocalDpi xmlns:a14="http://schemas.microsoft.com/office/drawing/2010/main" val="0"/>
                  </a:ext>
                </a:extLst>
              </a:blip>
              <a:srcRect l="38000" r="1285" b="59952"/>
              <a:stretch/>
            </p:blipFill>
            <p:spPr>
              <a:xfrm>
                <a:off x="2318285" y="3208903"/>
                <a:ext cx="2943375" cy="1341534"/>
              </a:xfrm>
              <a:prstGeom prst="rect">
                <a:avLst/>
              </a:prstGeom>
            </p:spPr>
          </p:pic>
          <p:pic>
            <p:nvPicPr>
              <p:cNvPr id="25" name="Рисунок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3" t="13007" r="7232" b="2803"/>
              <a:stretch/>
            </p:blipFill>
            <p:spPr>
              <a:xfrm>
                <a:off x="791528" y="3650410"/>
                <a:ext cx="4166228" cy="2785322"/>
              </a:xfrm>
              <a:prstGeom prst="rect">
                <a:avLst/>
              </a:prstGeom>
            </p:spPr>
          </p:pic>
          <p:pic>
            <p:nvPicPr>
              <p:cNvPr id="23" name="Рисунок 2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508352" y="5630838"/>
                <a:ext cx="2818256" cy="880302"/>
              </a:xfrm>
              <a:prstGeom prst="rect">
                <a:avLst/>
              </a:prstGeom>
            </p:spPr>
          </p:pic>
        </p:grpSp>
      </p:grpSp>
      <p:sp>
        <p:nvSpPr>
          <p:cNvPr id="11" name="Прямоугольник 10"/>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12" name="Заголовок 4"/>
          <p:cNvSpPr txBox="1">
            <a:spLocks/>
          </p:cNvSpPr>
          <p:nvPr/>
        </p:nvSpPr>
        <p:spPr>
          <a:xfrm>
            <a:off x="1169801" y="451836"/>
            <a:ext cx="3465261" cy="75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Сборка ВСА-Р 12м</a:t>
            </a:r>
          </a:p>
        </p:txBody>
      </p:sp>
    </p:spTree>
    <p:extLst>
      <p:ext uri="{BB962C8B-B14F-4D97-AF65-F5344CB8AC3E}">
        <p14:creationId xmlns:p14="http://schemas.microsoft.com/office/powerpoint/2010/main" val="14112986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rotWithShape="1">
          <a:blip r:embed="rId2" cstate="print">
            <a:extLst>
              <a:ext uri="{28A0092B-C50C-407E-A947-70E740481C1C}">
                <a14:useLocalDpi xmlns:a14="http://schemas.microsoft.com/office/drawing/2010/main" val="0"/>
              </a:ext>
            </a:extLst>
          </a:blip>
          <a:srcRect l="40572" r="1571" b="65639"/>
          <a:stretch/>
        </p:blipFill>
        <p:spPr>
          <a:xfrm>
            <a:off x="4433368" y="1054230"/>
            <a:ext cx="2758781" cy="1132120"/>
          </a:xfrm>
          <a:prstGeom prst="rect">
            <a:avLst/>
          </a:prstGeom>
        </p:spPr>
      </p:pic>
      <p:grpSp>
        <p:nvGrpSpPr>
          <p:cNvPr id="3" name="Группа 2"/>
          <p:cNvGrpSpPr/>
          <p:nvPr/>
        </p:nvGrpSpPr>
        <p:grpSpPr>
          <a:xfrm>
            <a:off x="508352" y="1482685"/>
            <a:ext cx="6558492" cy="5028455"/>
            <a:chOff x="508352" y="1482685"/>
            <a:chExt cx="6558492" cy="5028455"/>
          </a:xfrm>
        </p:grpSpPr>
        <p:pic>
          <p:nvPicPr>
            <p:cNvPr id="8" name="Рисунок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4" t="13007" r="4398" b="2486"/>
            <a:stretch/>
          </p:blipFill>
          <p:spPr>
            <a:xfrm>
              <a:off x="2765026" y="1482685"/>
              <a:ext cx="4301818" cy="2795804"/>
            </a:xfrm>
            <a:prstGeom prst="rect">
              <a:avLst/>
            </a:prstGeom>
          </p:spPr>
        </p:pic>
        <p:grpSp>
          <p:nvGrpSpPr>
            <p:cNvPr id="2" name="Группа 1"/>
            <p:cNvGrpSpPr/>
            <p:nvPr/>
          </p:nvGrpSpPr>
          <p:grpSpPr>
            <a:xfrm>
              <a:off x="508352" y="3208903"/>
              <a:ext cx="4753308" cy="3302237"/>
              <a:chOff x="508352" y="3208903"/>
              <a:chExt cx="4753308" cy="3302237"/>
            </a:xfrm>
          </p:grpSpPr>
          <p:pic>
            <p:nvPicPr>
              <p:cNvPr id="27" name="Рисунок 26"/>
              <p:cNvPicPr>
                <a:picLocks noChangeAspect="1"/>
              </p:cNvPicPr>
              <p:nvPr/>
            </p:nvPicPr>
            <p:blipFill rotWithShape="1">
              <a:blip r:embed="rId4" cstate="print">
                <a:extLst>
                  <a:ext uri="{28A0092B-C50C-407E-A947-70E740481C1C}">
                    <a14:useLocalDpi xmlns:a14="http://schemas.microsoft.com/office/drawing/2010/main" val="0"/>
                  </a:ext>
                </a:extLst>
              </a:blip>
              <a:srcRect l="38000" r="1285" b="59952"/>
              <a:stretch/>
            </p:blipFill>
            <p:spPr>
              <a:xfrm>
                <a:off x="2318285" y="3208903"/>
                <a:ext cx="2943375" cy="1341534"/>
              </a:xfrm>
              <a:prstGeom prst="rect">
                <a:avLst/>
              </a:prstGeom>
            </p:spPr>
          </p:pic>
          <p:pic>
            <p:nvPicPr>
              <p:cNvPr id="25" name="Рисунок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3" t="13007" r="7232" b="2803"/>
              <a:stretch/>
            </p:blipFill>
            <p:spPr>
              <a:xfrm>
                <a:off x="791528" y="3650410"/>
                <a:ext cx="4166228" cy="2785322"/>
              </a:xfrm>
              <a:prstGeom prst="rect">
                <a:avLst/>
              </a:prstGeom>
            </p:spPr>
          </p:pic>
          <p:pic>
            <p:nvPicPr>
              <p:cNvPr id="23" name="Рисунок 2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508352" y="5630838"/>
                <a:ext cx="2818256" cy="880302"/>
              </a:xfrm>
              <a:prstGeom prst="rect">
                <a:avLst/>
              </a:prstGeom>
            </p:spPr>
          </p:pic>
        </p:grpSp>
      </p:grpSp>
      <p:pic>
        <p:nvPicPr>
          <p:cNvPr id="18" name="Рисунок 17"/>
          <p:cNvPicPr>
            <a:picLocks noChangeAspect="1"/>
          </p:cNvPicPr>
          <p:nvPr/>
        </p:nvPicPr>
        <p:blipFill rotWithShape="1">
          <a:blip r:embed="rId6" cstate="print">
            <a:extLst>
              <a:ext uri="{28A0092B-C50C-407E-A947-70E740481C1C}">
                <a14:useLocalDpi xmlns:a14="http://schemas.microsoft.com/office/drawing/2010/main" val="0"/>
              </a:ext>
            </a:extLst>
          </a:blip>
          <a:srcRect t="67796" r="46140"/>
          <a:stretch/>
        </p:blipFill>
        <p:spPr>
          <a:xfrm rot="21540000">
            <a:off x="398261" y="5515565"/>
            <a:ext cx="2732296" cy="1067019"/>
          </a:xfrm>
          <a:prstGeom prst="rect">
            <a:avLst/>
          </a:prstGeom>
        </p:spPr>
      </p:pic>
      <p:sp>
        <p:nvSpPr>
          <p:cNvPr id="12" name="Прямоугольник 11"/>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13" name="Заголовок 4"/>
          <p:cNvSpPr txBox="1">
            <a:spLocks/>
          </p:cNvSpPr>
          <p:nvPr/>
        </p:nvSpPr>
        <p:spPr>
          <a:xfrm>
            <a:off x="1169801" y="451836"/>
            <a:ext cx="3465261" cy="75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Сборка ВСА-Р 12м</a:t>
            </a:r>
          </a:p>
        </p:txBody>
      </p:sp>
    </p:spTree>
    <p:extLst>
      <p:ext uri="{BB962C8B-B14F-4D97-AF65-F5344CB8AC3E}">
        <p14:creationId xmlns:p14="http://schemas.microsoft.com/office/powerpoint/2010/main" val="32127263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5999" r="35218" b="6230"/>
          <a:stretch/>
        </p:blipFill>
        <p:spPr>
          <a:xfrm>
            <a:off x="284559" y="782488"/>
            <a:ext cx="5375083" cy="5600067"/>
          </a:xfrm>
          <a:prstGeom prst="rect">
            <a:avLst/>
          </a:prstGeom>
        </p:spPr>
      </p:pic>
      <p:sp>
        <p:nvSpPr>
          <p:cNvPr id="6" name="Прямоугольник 5"/>
          <p:cNvSpPr/>
          <p:nvPr/>
        </p:nvSpPr>
        <p:spPr>
          <a:xfrm>
            <a:off x="4741333" y="3978876"/>
            <a:ext cx="4003228" cy="2226258"/>
          </a:xfrm>
          <a:prstGeom prst="rect">
            <a:avLst/>
          </a:prstGeom>
          <a:solidFill>
            <a:schemeClr val="bg1"/>
          </a:solidFill>
          <a:ln>
            <a:solidFill>
              <a:srgbClr val="47C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dirty="0">
                <a:solidFill>
                  <a:schemeClr val="tx1"/>
                </a:solidFill>
              </a:rPr>
              <a:t>Прочность платформы в значительной степени (более, чем на 90%) зависит от толщины её верхнего и нижнего листов, которые в платформе играют такую же роль, как полки в двутавре. Толщина верхнего листа выбирается с учётом возможности его износа. </a:t>
            </a:r>
          </a:p>
        </p:txBody>
      </p:sp>
      <p:sp>
        <p:nvSpPr>
          <p:cNvPr id="8" name="Заголовок 4"/>
          <p:cNvSpPr txBox="1">
            <a:spLocks/>
          </p:cNvSpPr>
          <p:nvPr/>
        </p:nvSpPr>
        <p:spPr>
          <a:xfrm>
            <a:off x="1202565" y="499133"/>
            <a:ext cx="7235190" cy="7899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smtClean="0">
                <a:solidFill>
                  <a:srgbClr val="006BA3"/>
                </a:solidFill>
              </a:rPr>
              <a:t>Элементы грузоприемной платформы</a:t>
            </a:r>
            <a:endParaRPr lang="ru-RU" sz="3200" b="1" dirty="0">
              <a:solidFill>
                <a:srgbClr val="006BA3"/>
              </a:solidFill>
              <a:latin typeface="+mn-lt"/>
            </a:endParaRPr>
          </a:p>
        </p:txBody>
      </p:sp>
    </p:spTree>
    <p:extLst>
      <p:ext uri="{BB962C8B-B14F-4D97-AF65-F5344CB8AC3E}">
        <p14:creationId xmlns:p14="http://schemas.microsoft.com/office/powerpoint/2010/main" val="25125298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rotWithShape="1">
          <a:blip r:embed="rId2" cstate="print">
            <a:extLst>
              <a:ext uri="{28A0092B-C50C-407E-A947-70E740481C1C}">
                <a14:useLocalDpi xmlns:a14="http://schemas.microsoft.com/office/drawing/2010/main" val="0"/>
              </a:ext>
            </a:extLst>
          </a:blip>
          <a:srcRect l="40572" r="1571" b="65639"/>
          <a:stretch/>
        </p:blipFill>
        <p:spPr>
          <a:xfrm>
            <a:off x="4433368" y="1054230"/>
            <a:ext cx="2758781" cy="1132120"/>
          </a:xfrm>
          <a:prstGeom prst="rect">
            <a:avLst/>
          </a:prstGeom>
        </p:spPr>
      </p:pic>
      <p:grpSp>
        <p:nvGrpSpPr>
          <p:cNvPr id="3" name="Группа 2"/>
          <p:cNvGrpSpPr/>
          <p:nvPr/>
        </p:nvGrpSpPr>
        <p:grpSpPr>
          <a:xfrm>
            <a:off x="508352" y="1482685"/>
            <a:ext cx="6558492" cy="5028455"/>
            <a:chOff x="508352" y="1482685"/>
            <a:chExt cx="6558492" cy="5028455"/>
          </a:xfrm>
        </p:grpSpPr>
        <p:pic>
          <p:nvPicPr>
            <p:cNvPr id="8" name="Рисунок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4" t="13007" r="4398" b="2486"/>
            <a:stretch/>
          </p:blipFill>
          <p:spPr>
            <a:xfrm>
              <a:off x="2765026" y="1482685"/>
              <a:ext cx="4301818" cy="2795804"/>
            </a:xfrm>
            <a:prstGeom prst="rect">
              <a:avLst/>
            </a:prstGeom>
          </p:spPr>
        </p:pic>
        <p:grpSp>
          <p:nvGrpSpPr>
            <p:cNvPr id="2" name="Группа 1"/>
            <p:cNvGrpSpPr/>
            <p:nvPr/>
          </p:nvGrpSpPr>
          <p:grpSpPr>
            <a:xfrm>
              <a:off x="508352" y="3208903"/>
              <a:ext cx="4753308" cy="3302237"/>
              <a:chOff x="508352" y="3208903"/>
              <a:chExt cx="4753308" cy="3302237"/>
            </a:xfrm>
          </p:grpSpPr>
          <p:pic>
            <p:nvPicPr>
              <p:cNvPr id="27" name="Рисунок 26"/>
              <p:cNvPicPr>
                <a:picLocks noChangeAspect="1"/>
              </p:cNvPicPr>
              <p:nvPr/>
            </p:nvPicPr>
            <p:blipFill rotWithShape="1">
              <a:blip r:embed="rId4" cstate="print">
                <a:extLst>
                  <a:ext uri="{28A0092B-C50C-407E-A947-70E740481C1C}">
                    <a14:useLocalDpi xmlns:a14="http://schemas.microsoft.com/office/drawing/2010/main" val="0"/>
                  </a:ext>
                </a:extLst>
              </a:blip>
              <a:srcRect l="38000" r="1285" b="59952"/>
              <a:stretch/>
            </p:blipFill>
            <p:spPr>
              <a:xfrm>
                <a:off x="2318285" y="3208903"/>
                <a:ext cx="2943375" cy="1341534"/>
              </a:xfrm>
              <a:prstGeom prst="rect">
                <a:avLst/>
              </a:prstGeom>
            </p:spPr>
          </p:pic>
          <p:pic>
            <p:nvPicPr>
              <p:cNvPr id="25" name="Рисунок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3" t="13007" r="7232" b="2803"/>
              <a:stretch/>
            </p:blipFill>
            <p:spPr>
              <a:xfrm>
                <a:off x="791528" y="3650410"/>
                <a:ext cx="4166228" cy="2785322"/>
              </a:xfrm>
              <a:prstGeom prst="rect">
                <a:avLst/>
              </a:prstGeom>
            </p:spPr>
          </p:pic>
          <p:pic>
            <p:nvPicPr>
              <p:cNvPr id="23" name="Рисунок 2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508352" y="5630838"/>
                <a:ext cx="2818256" cy="880302"/>
              </a:xfrm>
              <a:prstGeom prst="rect">
                <a:avLst/>
              </a:prstGeom>
            </p:spPr>
          </p:pic>
        </p:grpSp>
      </p:grpSp>
      <p:grpSp>
        <p:nvGrpSpPr>
          <p:cNvPr id="4" name="Группа 3"/>
          <p:cNvGrpSpPr/>
          <p:nvPr/>
        </p:nvGrpSpPr>
        <p:grpSpPr>
          <a:xfrm rot="-60000">
            <a:off x="378682" y="3272232"/>
            <a:ext cx="3252192" cy="3305984"/>
            <a:chOff x="303030" y="3255592"/>
            <a:chExt cx="3252192" cy="3305984"/>
          </a:xfrm>
        </p:grpSpPr>
        <p:pic>
          <p:nvPicPr>
            <p:cNvPr id="16" name="Рисунок 15"/>
            <p:cNvPicPr>
              <a:picLocks noChangeAspect="1"/>
            </p:cNvPicPr>
            <p:nvPr/>
          </p:nvPicPr>
          <p:blipFill rotWithShape="1">
            <a:blip r:embed="rId6" cstate="print">
              <a:extLst>
                <a:ext uri="{28A0092B-C50C-407E-A947-70E740481C1C}">
                  <a14:useLocalDpi xmlns:a14="http://schemas.microsoft.com/office/drawing/2010/main" val="0"/>
                </a:ext>
              </a:extLst>
            </a:blip>
            <a:srcRect l="5598" r="35751" b="17706"/>
            <a:stretch/>
          </p:blipFill>
          <p:spPr>
            <a:xfrm>
              <a:off x="580347" y="3255592"/>
              <a:ext cx="2974875" cy="2726157"/>
            </a:xfrm>
            <a:prstGeom prst="rect">
              <a:avLst/>
            </a:prstGeom>
          </p:spPr>
        </p:pic>
        <p:pic>
          <p:nvPicPr>
            <p:cNvPr id="18" name="Рисунок 17"/>
            <p:cNvPicPr>
              <a:picLocks noChangeAspect="1"/>
            </p:cNvPicPr>
            <p:nvPr/>
          </p:nvPicPr>
          <p:blipFill rotWithShape="1">
            <a:blip r:embed="rId7" cstate="print">
              <a:extLst>
                <a:ext uri="{28A0092B-C50C-407E-A947-70E740481C1C}">
                  <a14:useLocalDpi xmlns:a14="http://schemas.microsoft.com/office/drawing/2010/main" val="0"/>
                </a:ext>
              </a:extLst>
            </a:blip>
            <a:srcRect t="67796" r="46140"/>
            <a:stretch/>
          </p:blipFill>
          <p:spPr>
            <a:xfrm>
              <a:off x="303030" y="5494557"/>
              <a:ext cx="2732296" cy="1067019"/>
            </a:xfrm>
            <a:prstGeom prst="rect">
              <a:avLst/>
            </a:prstGeom>
          </p:spPr>
        </p:pic>
      </p:grpSp>
      <p:sp>
        <p:nvSpPr>
          <p:cNvPr id="14" name="Прямоугольник 13"/>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15" name="Заголовок 4"/>
          <p:cNvSpPr txBox="1">
            <a:spLocks/>
          </p:cNvSpPr>
          <p:nvPr/>
        </p:nvSpPr>
        <p:spPr>
          <a:xfrm>
            <a:off x="1169801" y="451836"/>
            <a:ext cx="3465261" cy="75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Сборка ВСА-Р 12м</a:t>
            </a:r>
          </a:p>
        </p:txBody>
      </p:sp>
    </p:spTree>
    <p:extLst>
      <p:ext uri="{BB962C8B-B14F-4D97-AF65-F5344CB8AC3E}">
        <p14:creationId xmlns:p14="http://schemas.microsoft.com/office/powerpoint/2010/main" val="2213641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rotWithShape="1">
          <a:blip r:embed="rId2" cstate="print">
            <a:extLst>
              <a:ext uri="{28A0092B-C50C-407E-A947-70E740481C1C}">
                <a14:useLocalDpi xmlns:a14="http://schemas.microsoft.com/office/drawing/2010/main" val="0"/>
              </a:ext>
            </a:extLst>
          </a:blip>
          <a:srcRect l="40572" r="1571" b="65639"/>
          <a:stretch/>
        </p:blipFill>
        <p:spPr>
          <a:xfrm>
            <a:off x="4433368" y="1054230"/>
            <a:ext cx="2758781" cy="1132120"/>
          </a:xfrm>
          <a:prstGeom prst="rect">
            <a:avLst/>
          </a:prstGeom>
        </p:spPr>
      </p:pic>
      <p:grpSp>
        <p:nvGrpSpPr>
          <p:cNvPr id="3" name="Группа 2"/>
          <p:cNvGrpSpPr/>
          <p:nvPr/>
        </p:nvGrpSpPr>
        <p:grpSpPr>
          <a:xfrm>
            <a:off x="508352" y="1482685"/>
            <a:ext cx="6558492" cy="5028455"/>
            <a:chOff x="508352" y="1482685"/>
            <a:chExt cx="6558492" cy="5028455"/>
          </a:xfrm>
        </p:grpSpPr>
        <p:pic>
          <p:nvPicPr>
            <p:cNvPr id="8" name="Рисунок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4" t="13007" r="4398" b="2486"/>
            <a:stretch/>
          </p:blipFill>
          <p:spPr>
            <a:xfrm>
              <a:off x="2765026" y="1482685"/>
              <a:ext cx="4301818" cy="2795804"/>
            </a:xfrm>
            <a:prstGeom prst="rect">
              <a:avLst/>
            </a:prstGeom>
          </p:spPr>
        </p:pic>
        <p:grpSp>
          <p:nvGrpSpPr>
            <p:cNvPr id="2" name="Группа 1"/>
            <p:cNvGrpSpPr/>
            <p:nvPr/>
          </p:nvGrpSpPr>
          <p:grpSpPr>
            <a:xfrm>
              <a:off x="508352" y="3208903"/>
              <a:ext cx="4753308" cy="3302237"/>
              <a:chOff x="508352" y="3208903"/>
              <a:chExt cx="4753308" cy="3302237"/>
            </a:xfrm>
          </p:grpSpPr>
          <p:pic>
            <p:nvPicPr>
              <p:cNvPr id="27" name="Рисунок 26"/>
              <p:cNvPicPr>
                <a:picLocks noChangeAspect="1"/>
              </p:cNvPicPr>
              <p:nvPr/>
            </p:nvPicPr>
            <p:blipFill rotWithShape="1">
              <a:blip r:embed="rId4" cstate="print">
                <a:extLst>
                  <a:ext uri="{28A0092B-C50C-407E-A947-70E740481C1C}">
                    <a14:useLocalDpi xmlns:a14="http://schemas.microsoft.com/office/drawing/2010/main" val="0"/>
                  </a:ext>
                </a:extLst>
              </a:blip>
              <a:srcRect l="38000" r="1285" b="59952"/>
              <a:stretch/>
            </p:blipFill>
            <p:spPr>
              <a:xfrm>
                <a:off x="2318285" y="3208903"/>
                <a:ext cx="2943375" cy="1341534"/>
              </a:xfrm>
              <a:prstGeom prst="rect">
                <a:avLst/>
              </a:prstGeom>
            </p:spPr>
          </p:pic>
          <p:pic>
            <p:nvPicPr>
              <p:cNvPr id="25" name="Рисунок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3" t="13007" r="7232" b="2803"/>
              <a:stretch/>
            </p:blipFill>
            <p:spPr>
              <a:xfrm>
                <a:off x="791528" y="3650410"/>
                <a:ext cx="4166228" cy="2785322"/>
              </a:xfrm>
              <a:prstGeom prst="rect">
                <a:avLst/>
              </a:prstGeom>
            </p:spPr>
          </p:pic>
          <p:pic>
            <p:nvPicPr>
              <p:cNvPr id="23" name="Рисунок 2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508352" y="5630838"/>
                <a:ext cx="2818256" cy="880302"/>
              </a:xfrm>
              <a:prstGeom prst="rect">
                <a:avLst/>
              </a:prstGeom>
            </p:spPr>
          </p:pic>
        </p:grpSp>
      </p:grpSp>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33315" t="16607" r="2044" b="7223"/>
          <a:stretch/>
        </p:blipFill>
        <p:spPr>
          <a:xfrm rot="21540000">
            <a:off x="2064900" y="3770603"/>
            <a:ext cx="3308398" cy="2546189"/>
          </a:xfrm>
          <a:prstGeom prst="rect">
            <a:avLst/>
          </a:prstGeom>
        </p:spPr>
      </p:pic>
      <p:grpSp>
        <p:nvGrpSpPr>
          <p:cNvPr id="4" name="Группа 3"/>
          <p:cNvGrpSpPr/>
          <p:nvPr/>
        </p:nvGrpSpPr>
        <p:grpSpPr>
          <a:xfrm rot="-60000">
            <a:off x="378682" y="3272232"/>
            <a:ext cx="3252192" cy="3305984"/>
            <a:chOff x="303030" y="3255592"/>
            <a:chExt cx="3252192" cy="3305984"/>
          </a:xfrm>
        </p:grpSpPr>
        <p:pic>
          <p:nvPicPr>
            <p:cNvPr id="16" name="Рисунок 15"/>
            <p:cNvPicPr>
              <a:picLocks noChangeAspect="1"/>
            </p:cNvPicPr>
            <p:nvPr/>
          </p:nvPicPr>
          <p:blipFill rotWithShape="1">
            <a:blip r:embed="rId7" cstate="print">
              <a:extLst>
                <a:ext uri="{28A0092B-C50C-407E-A947-70E740481C1C}">
                  <a14:useLocalDpi xmlns:a14="http://schemas.microsoft.com/office/drawing/2010/main" val="0"/>
                </a:ext>
              </a:extLst>
            </a:blip>
            <a:srcRect l="5598" r="35751" b="17706"/>
            <a:stretch/>
          </p:blipFill>
          <p:spPr>
            <a:xfrm>
              <a:off x="580347" y="3255592"/>
              <a:ext cx="2974875" cy="2726157"/>
            </a:xfrm>
            <a:prstGeom prst="rect">
              <a:avLst/>
            </a:prstGeom>
          </p:spPr>
        </p:pic>
        <p:pic>
          <p:nvPicPr>
            <p:cNvPr id="18" name="Рисунок 17"/>
            <p:cNvPicPr>
              <a:picLocks noChangeAspect="1"/>
            </p:cNvPicPr>
            <p:nvPr/>
          </p:nvPicPr>
          <p:blipFill rotWithShape="1">
            <a:blip r:embed="rId8" cstate="print">
              <a:extLst>
                <a:ext uri="{28A0092B-C50C-407E-A947-70E740481C1C}">
                  <a14:useLocalDpi xmlns:a14="http://schemas.microsoft.com/office/drawing/2010/main" val="0"/>
                </a:ext>
              </a:extLst>
            </a:blip>
            <a:srcRect t="67796" r="46140"/>
            <a:stretch/>
          </p:blipFill>
          <p:spPr>
            <a:xfrm>
              <a:off x="303030" y="5494557"/>
              <a:ext cx="2732296" cy="1067019"/>
            </a:xfrm>
            <a:prstGeom prst="rect">
              <a:avLst/>
            </a:prstGeom>
          </p:spPr>
        </p:pic>
      </p:grpSp>
      <p:sp>
        <p:nvSpPr>
          <p:cNvPr id="15" name="Прямоугольник 14"/>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17" name="Заголовок 4"/>
          <p:cNvSpPr txBox="1">
            <a:spLocks/>
          </p:cNvSpPr>
          <p:nvPr/>
        </p:nvSpPr>
        <p:spPr>
          <a:xfrm>
            <a:off x="1169801" y="451836"/>
            <a:ext cx="3465261" cy="75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Сборка ВСА-Р 12м</a:t>
            </a:r>
          </a:p>
        </p:txBody>
      </p:sp>
    </p:spTree>
    <p:extLst>
      <p:ext uri="{BB962C8B-B14F-4D97-AF65-F5344CB8AC3E}">
        <p14:creationId xmlns:p14="http://schemas.microsoft.com/office/powerpoint/2010/main" val="4816426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rotWithShape="1">
          <a:blip r:embed="rId2" cstate="print">
            <a:extLst>
              <a:ext uri="{28A0092B-C50C-407E-A947-70E740481C1C}">
                <a14:useLocalDpi xmlns:a14="http://schemas.microsoft.com/office/drawing/2010/main" val="0"/>
              </a:ext>
            </a:extLst>
          </a:blip>
          <a:srcRect l="40572" r="1571" b="65639"/>
          <a:stretch/>
        </p:blipFill>
        <p:spPr>
          <a:xfrm>
            <a:off x="4433368" y="1054230"/>
            <a:ext cx="2758781" cy="1132120"/>
          </a:xfrm>
          <a:prstGeom prst="rect">
            <a:avLst/>
          </a:prstGeom>
        </p:spPr>
      </p:pic>
      <p:grpSp>
        <p:nvGrpSpPr>
          <p:cNvPr id="3" name="Группа 2"/>
          <p:cNvGrpSpPr/>
          <p:nvPr/>
        </p:nvGrpSpPr>
        <p:grpSpPr>
          <a:xfrm>
            <a:off x="508352" y="1482685"/>
            <a:ext cx="6558492" cy="5028455"/>
            <a:chOff x="508352" y="1482685"/>
            <a:chExt cx="6558492" cy="5028455"/>
          </a:xfrm>
        </p:grpSpPr>
        <p:pic>
          <p:nvPicPr>
            <p:cNvPr id="8" name="Рисунок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4" t="13007" r="4398" b="2486"/>
            <a:stretch/>
          </p:blipFill>
          <p:spPr>
            <a:xfrm>
              <a:off x="2765026" y="1482685"/>
              <a:ext cx="4301818" cy="2795804"/>
            </a:xfrm>
            <a:prstGeom prst="rect">
              <a:avLst/>
            </a:prstGeom>
          </p:spPr>
        </p:pic>
        <p:grpSp>
          <p:nvGrpSpPr>
            <p:cNvPr id="2" name="Группа 1"/>
            <p:cNvGrpSpPr/>
            <p:nvPr/>
          </p:nvGrpSpPr>
          <p:grpSpPr>
            <a:xfrm>
              <a:off x="508352" y="3208903"/>
              <a:ext cx="4753308" cy="3302237"/>
              <a:chOff x="508352" y="3208903"/>
              <a:chExt cx="4753308" cy="3302237"/>
            </a:xfrm>
          </p:grpSpPr>
          <p:pic>
            <p:nvPicPr>
              <p:cNvPr id="27" name="Рисунок 26"/>
              <p:cNvPicPr>
                <a:picLocks noChangeAspect="1"/>
              </p:cNvPicPr>
              <p:nvPr/>
            </p:nvPicPr>
            <p:blipFill rotWithShape="1">
              <a:blip r:embed="rId4" cstate="print">
                <a:extLst>
                  <a:ext uri="{28A0092B-C50C-407E-A947-70E740481C1C}">
                    <a14:useLocalDpi xmlns:a14="http://schemas.microsoft.com/office/drawing/2010/main" val="0"/>
                  </a:ext>
                </a:extLst>
              </a:blip>
              <a:srcRect l="38000" r="1285" b="59952"/>
              <a:stretch/>
            </p:blipFill>
            <p:spPr>
              <a:xfrm>
                <a:off x="2318285" y="3208903"/>
                <a:ext cx="2943375" cy="1341534"/>
              </a:xfrm>
              <a:prstGeom prst="rect">
                <a:avLst/>
              </a:prstGeom>
            </p:spPr>
          </p:pic>
          <p:pic>
            <p:nvPicPr>
              <p:cNvPr id="25" name="Рисунок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3" t="13007" r="7232" b="2803"/>
              <a:stretch/>
            </p:blipFill>
            <p:spPr>
              <a:xfrm>
                <a:off x="791528" y="3650410"/>
                <a:ext cx="4166228" cy="2785322"/>
              </a:xfrm>
              <a:prstGeom prst="rect">
                <a:avLst/>
              </a:prstGeom>
            </p:spPr>
          </p:pic>
          <p:pic>
            <p:nvPicPr>
              <p:cNvPr id="23" name="Рисунок 2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508352" y="5630838"/>
                <a:ext cx="2818256" cy="880302"/>
              </a:xfrm>
              <a:prstGeom prst="rect">
                <a:avLst/>
              </a:prstGeom>
            </p:spPr>
          </p:pic>
        </p:grpSp>
      </p:grpSp>
      <p:pic>
        <p:nvPicPr>
          <p:cNvPr id="15" name="Рисунок 14"/>
          <p:cNvPicPr>
            <a:picLocks noChangeAspect="1"/>
          </p:cNvPicPr>
          <p:nvPr/>
        </p:nvPicPr>
        <p:blipFill rotWithShape="1">
          <a:blip r:embed="rId6" cstate="print">
            <a:extLst>
              <a:ext uri="{28A0092B-C50C-407E-A947-70E740481C1C}">
                <a14:useLocalDpi xmlns:a14="http://schemas.microsoft.com/office/drawing/2010/main" val="0"/>
              </a:ext>
            </a:extLst>
          </a:blip>
          <a:srcRect t="67796" r="46140"/>
          <a:stretch/>
        </p:blipFill>
        <p:spPr>
          <a:xfrm rot="21540000">
            <a:off x="2448504" y="3324910"/>
            <a:ext cx="2732296" cy="1067019"/>
          </a:xfrm>
          <a:prstGeom prst="rect">
            <a:avLst/>
          </a:prstGeom>
        </p:spPr>
      </p:pic>
      <p:pic>
        <p:nvPicPr>
          <p:cNvPr id="14" name="Рисунок 13"/>
          <p:cNvPicPr>
            <a:picLocks noChangeAspect="1"/>
          </p:cNvPicPr>
          <p:nvPr/>
        </p:nvPicPr>
        <p:blipFill rotWithShape="1">
          <a:blip r:embed="rId7" cstate="print">
            <a:extLst>
              <a:ext uri="{28A0092B-C50C-407E-A947-70E740481C1C}">
                <a14:useLocalDpi xmlns:a14="http://schemas.microsoft.com/office/drawing/2010/main" val="0"/>
              </a:ext>
            </a:extLst>
          </a:blip>
          <a:srcRect l="33315" t="16607" r="2044" b="7223"/>
          <a:stretch/>
        </p:blipFill>
        <p:spPr>
          <a:xfrm rot="21540000">
            <a:off x="2064900" y="3770603"/>
            <a:ext cx="3308398" cy="2546189"/>
          </a:xfrm>
          <a:prstGeom prst="rect">
            <a:avLst/>
          </a:prstGeom>
        </p:spPr>
      </p:pic>
      <p:grpSp>
        <p:nvGrpSpPr>
          <p:cNvPr id="4" name="Группа 3"/>
          <p:cNvGrpSpPr/>
          <p:nvPr/>
        </p:nvGrpSpPr>
        <p:grpSpPr>
          <a:xfrm rot="-60000">
            <a:off x="378682" y="3272232"/>
            <a:ext cx="3252192" cy="3305984"/>
            <a:chOff x="303030" y="3255592"/>
            <a:chExt cx="3252192" cy="3305984"/>
          </a:xfrm>
        </p:grpSpPr>
        <p:pic>
          <p:nvPicPr>
            <p:cNvPr id="16" name="Рисунок 15"/>
            <p:cNvPicPr>
              <a:picLocks noChangeAspect="1"/>
            </p:cNvPicPr>
            <p:nvPr/>
          </p:nvPicPr>
          <p:blipFill rotWithShape="1">
            <a:blip r:embed="rId8" cstate="print">
              <a:extLst>
                <a:ext uri="{28A0092B-C50C-407E-A947-70E740481C1C}">
                  <a14:useLocalDpi xmlns:a14="http://schemas.microsoft.com/office/drawing/2010/main" val="0"/>
                </a:ext>
              </a:extLst>
            </a:blip>
            <a:srcRect l="5598" r="35751" b="17706"/>
            <a:stretch/>
          </p:blipFill>
          <p:spPr>
            <a:xfrm>
              <a:off x="580347" y="3255592"/>
              <a:ext cx="2974875" cy="2726157"/>
            </a:xfrm>
            <a:prstGeom prst="rect">
              <a:avLst/>
            </a:prstGeom>
          </p:spPr>
        </p:pic>
        <p:pic>
          <p:nvPicPr>
            <p:cNvPr id="18" name="Рисунок 17"/>
            <p:cNvPicPr>
              <a:picLocks noChangeAspect="1"/>
            </p:cNvPicPr>
            <p:nvPr/>
          </p:nvPicPr>
          <p:blipFill rotWithShape="1">
            <a:blip r:embed="rId6" cstate="print">
              <a:extLst>
                <a:ext uri="{28A0092B-C50C-407E-A947-70E740481C1C}">
                  <a14:useLocalDpi xmlns:a14="http://schemas.microsoft.com/office/drawing/2010/main" val="0"/>
                </a:ext>
              </a:extLst>
            </a:blip>
            <a:srcRect t="67796" r="46140"/>
            <a:stretch/>
          </p:blipFill>
          <p:spPr>
            <a:xfrm>
              <a:off x="303030" y="5494557"/>
              <a:ext cx="2732296" cy="1067019"/>
            </a:xfrm>
            <a:prstGeom prst="rect">
              <a:avLst/>
            </a:prstGeom>
          </p:spPr>
        </p:pic>
      </p:grpSp>
      <p:sp>
        <p:nvSpPr>
          <p:cNvPr id="17" name="Прямоугольник 16"/>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19" name="Заголовок 4"/>
          <p:cNvSpPr txBox="1">
            <a:spLocks/>
          </p:cNvSpPr>
          <p:nvPr/>
        </p:nvSpPr>
        <p:spPr>
          <a:xfrm>
            <a:off x="1169801" y="451836"/>
            <a:ext cx="3465261" cy="75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Сборка ВСА-Р 12м</a:t>
            </a:r>
          </a:p>
        </p:txBody>
      </p:sp>
    </p:spTree>
    <p:extLst>
      <p:ext uri="{BB962C8B-B14F-4D97-AF65-F5344CB8AC3E}">
        <p14:creationId xmlns:p14="http://schemas.microsoft.com/office/powerpoint/2010/main" val="31752245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rotWithShape="1">
          <a:blip r:embed="rId2" cstate="print">
            <a:extLst>
              <a:ext uri="{28A0092B-C50C-407E-A947-70E740481C1C}">
                <a14:useLocalDpi xmlns:a14="http://schemas.microsoft.com/office/drawing/2010/main" val="0"/>
              </a:ext>
            </a:extLst>
          </a:blip>
          <a:srcRect l="40572" r="1571" b="65639"/>
          <a:stretch/>
        </p:blipFill>
        <p:spPr>
          <a:xfrm>
            <a:off x="4433368" y="1054230"/>
            <a:ext cx="2758781" cy="1132120"/>
          </a:xfrm>
          <a:prstGeom prst="rect">
            <a:avLst/>
          </a:prstGeom>
        </p:spPr>
      </p:pic>
      <p:grpSp>
        <p:nvGrpSpPr>
          <p:cNvPr id="3" name="Группа 2"/>
          <p:cNvGrpSpPr/>
          <p:nvPr/>
        </p:nvGrpSpPr>
        <p:grpSpPr>
          <a:xfrm>
            <a:off x="508352" y="1482685"/>
            <a:ext cx="6558492" cy="5028455"/>
            <a:chOff x="508352" y="1482685"/>
            <a:chExt cx="6558492" cy="5028455"/>
          </a:xfrm>
        </p:grpSpPr>
        <p:pic>
          <p:nvPicPr>
            <p:cNvPr id="8" name="Рисунок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4" t="13007" r="4398" b="2486"/>
            <a:stretch/>
          </p:blipFill>
          <p:spPr>
            <a:xfrm>
              <a:off x="2765026" y="1482685"/>
              <a:ext cx="4301818" cy="2795804"/>
            </a:xfrm>
            <a:prstGeom prst="rect">
              <a:avLst/>
            </a:prstGeom>
          </p:spPr>
        </p:pic>
        <p:grpSp>
          <p:nvGrpSpPr>
            <p:cNvPr id="2" name="Группа 1"/>
            <p:cNvGrpSpPr/>
            <p:nvPr/>
          </p:nvGrpSpPr>
          <p:grpSpPr>
            <a:xfrm>
              <a:off x="508352" y="3208903"/>
              <a:ext cx="4753308" cy="3302237"/>
              <a:chOff x="508352" y="3208903"/>
              <a:chExt cx="4753308" cy="3302237"/>
            </a:xfrm>
          </p:grpSpPr>
          <p:pic>
            <p:nvPicPr>
              <p:cNvPr id="27" name="Рисунок 26"/>
              <p:cNvPicPr>
                <a:picLocks noChangeAspect="1"/>
              </p:cNvPicPr>
              <p:nvPr/>
            </p:nvPicPr>
            <p:blipFill rotWithShape="1">
              <a:blip r:embed="rId4" cstate="print">
                <a:extLst>
                  <a:ext uri="{28A0092B-C50C-407E-A947-70E740481C1C}">
                    <a14:useLocalDpi xmlns:a14="http://schemas.microsoft.com/office/drawing/2010/main" val="0"/>
                  </a:ext>
                </a:extLst>
              </a:blip>
              <a:srcRect l="38000" r="1285" b="59952"/>
              <a:stretch/>
            </p:blipFill>
            <p:spPr>
              <a:xfrm>
                <a:off x="2318285" y="3208903"/>
                <a:ext cx="2943375" cy="1341534"/>
              </a:xfrm>
              <a:prstGeom prst="rect">
                <a:avLst/>
              </a:prstGeom>
            </p:spPr>
          </p:pic>
          <p:pic>
            <p:nvPicPr>
              <p:cNvPr id="25" name="Рисунок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3" t="13007" r="7232" b="2803"/>
              <a:stretch/>
            </p:blipFill>
            <p:spPr>
              <a:xfrm>
                <a:off x="791528" y="3650410"/>
                <a:ext cx="4166228" cy="2785322"/>
              </a:xfrm>
              <a:prstGeom prst="rect">
                <a:avLst/>
              </a:prstGeom>
            </p:spPr>
          </p:pic>
          <p:pic>
            <p:nvPicPr>
              <p:cNvPr id="23" name="Рисунок 2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508352" y="5630838"/>
                <a:ext cx="2818256" cy="880302"/>
              </a:xfrm>
              <a:prstGeom prst="rect">
                <a:avLst/>
              </a:prstGeom>
            </p:spPr>
          </p:pic>
        </p:grpSp>
      </p:grpSp>
      <p:pic>
        <p:nvPicPr>
          <p:cNvPr id="17" name="Рисунок 16"/>
          <p:cNvPicPr>
            <a:picLocks noChangeAspect="1"/>
          </p:cNvPicPr>
          <p:nvPr/>
        </p:nvPicPr>
        <p:blipFill rotWithShape="1">
          <a:blip r:embed="rId6" cstate="print">
            <a:extLst>
              <a:ext uri="{28A0092B-C50C-407E-A947-70E740481C1C}">
                <a14:useLocalDpi xmlns:a14="http://schemas.microsoft.com/office/drawing/2010/main" val="0"/>
              </a:ext>
            </a:extLst>
          </a:blip>
          <a:srcRect l="5598" r="35751" b="17706"/>
          <a:stretch/>
        </p:blipFill>
        <p:spPr>
          <a:xfrm rot="21540000">
            <a:off x="2695455" y="1079594"/>
            <a:ext cx="2974875" cy="2726157"/>
          </a:xfrm>
          <a:prstGeom prst="rect">
            <a:avLst/>
          </a:prstGeom>
        </p:spPr>
      </p:pic>
      <p:pic>
        <p:nvPicPr>
          <p:cNvPr id="15" name="Рисунок 14"/>
          <p:cNvPicPr>
            <a:picLocks noChangeAspect="1"/>
          </p:cNvPicPr>
          <p:nvPr/>
        </p:nvPicPr>
        <p:blipFill rotWithShape="1">
          <a:blip r:embed="rId7" cstate="print">
            <a:extLst>
              <a:ext uri="{28A0092B-C50C-407E-A947-70E740481C1C}">
                <a14:useLocalDpi xmlns:a14="http://schemas.microsoft.com/office/drawing/2010/main" val="0"/>
              </a:ext>
            </a:extLst>
          </a:blip>
          <a:srcRect t="67796" r="46140"/>
          <a:stretch/>
        </p:blipFill>
        <p:spPr>
          <a:xfrm rot="21540000">
            <a:off x="2448504" y="3324910"/>
            <a:ext cx="2732296" cy="1067019"/>
          </a:xfrm>
          <a:prstGeom prst="rect">
            <a:avLst/>
          </a:prstGeom>
        </p:spPr>
      </p:pic>
      <p:pic>
        <p:nvPicPr>
          <p:cNvPr id="14" name="Рисунок 13"/>
          <p:cNvPicPr>
            <a:picLocks noChangeAspect="1"/>
          </p:cNvPicPr>
          <p:nvPr/>
        </p:nvPicPr>
        <p:blipFill rotWithShape="1">
          <a:blip r:embed="rId8" cstate="print">
            <a:extLst>
              <a:ext uri="{28A0092B-C50C-407E-A947-70E740481C1C}">
                <a14:useLocalDpi xmlns:a14="http://schemas.microsoft.com/office/drawing/2010/main" val="0"/>
              </a:ext>
            </a:extLst>
          </a:blip>
          <a:srcRect l="33315" t="16607" r="2044" b="7223"/>
          <a:stretch/>
        </p:blipFill>
        <p:spPr>
          <a:xfrm rot="21540000">
            <a:off x="2064900" y="3770603"/>
            <a:ext cx="3308398" cy="2546189"/>
          </a:xfrm>
          <a:prstGeom prst="rect">
            <a:avLst/>
          </a:prstGeom>
        </p:spPr>
      </p:pic>
      <p:grpSp>
        <p:nvGrpSpPr>
          <p:cNvPr id="4" name="Группа 3"/>
          <p:cNvGrpSpPr/>
          <p:nvPr/>
        </p:nvGrpSpPr>
        <p:grpSpPr>
          <a:xfrm rot="-60000">
            <a:off x="378682" y="3272232"/>
            <a:ext cx="3252192" cy="3305984"/>
            <a:chOff x="303030" y="3255592"/>
            <a:chExt cx="3252192" cy="3305984"/>
          </a:xfrm>
        </p:grpSpPr>
        <p:pic>
          <p:nvPicPr>
            <p:cNvPr id="16" name="Рисунок 15"/>
            <p:cNvPicPr>
              <a:picLocks noChangeAspect="1"/>
            </p:cNvPicPr>
            <p:nvPr/>
          </p:nvPicPr>
          <p:blipFill rotWithShape="1">
            <a:blip r:embed="rId6" cstate="print">
              <a:extLst>
                <a:ext uri="{28A0092B-C50C-407E-A947-70E740481C1C}">
                  <a14:useLocalDpi xmlns:a14="http://schemas.microsoft.com/office/drawing/2010/main" val="0"/>
                </a:ext>
              </a:extLst>
            </a:blip>
            <a:srcRect l="5598" r="35751" b="17706"/>
            <a:stretch/>
          </p:blipFill>
          <p:spPr>
            <a:xfrm>
              <a:off x="580347" y="3255592"/>
              <a:ext cx="2974875" cy="2726157"/>
            </a:xfrm>
            <a:prstGeom prst="rect">
              <a:avLst/>
            </a:prstGeom>
          </p:spPr>
        </p:pic>
        <p:pic>
          <p:nvPicPr>
            <p:cNvPr id="18" name="Рисунок 17"/>
            <p:cNvPicPr>
              <a:picLocks noChangeAspect="1"/>
            </p:cNvPicPr>
            <p:nvPr/>
          </p:nvPicPr>
          <p:blipFill rotWithShape="1">
            <a:blip r:embed="rId7" cstate="print">
              <a:extLst>
                <a:ext uri="{28A0092B-C50C-407E-A947-70E740481C1C}">
                  <a14:useLocalDpi xmlns:a14="http://schemas.microsoft.com/office/drawing/2010/main" val="0"/>
                </a:ext>
              </a:extLst>
            </a:blip>
            <a:srcRect t="67796" r="46140"/>
            <a:stretch/>
          </p:blipFill>
          <p:spPr>
            <a:xfrm>
              <a:off x="303030" y="5494557"/>
              <a:ext cx="2732296" cy="1067019"/>
            </a:xfrm>
            <a:prstGeom prst="rect">
              <a:avLst/>
            </a:prstGeom>
          </p:spPr>
        </p:pic>
      </p:grpSp>
      <p:sp>
        <p:nvSpPr>
          <p:cNvPr id="19" name="Прямоугольник 18"/>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20" name="Заголовок 4"/>
          <p:cNvSpPr txBox="1">
            <a:spLocks/>
          </p:cNvSpPr>
          <p:nvPr/>
        </p:nvSpPr>
        <p:spPr>
          <a:xfrm>
            <a:off x="1169801" y="451836"/>
            <a:ext cx="3465261" cy="75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Сборка ВСА-Р 12м</a:t>
            </a:r>
          </a:p>
        </p:txBody>
      </p:sp>
    </p:spTree>
    <p:extLst>
      <p:ext uri="{BB962C8B-B14F-4D97-AF65-F5344CB8AC3E}">
        <p14:creationId xmlns:p14="http://schemas.microsoft.com/office/powerpoint/2010/main" val="3468710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3" name="Заголовок 4"/>
          <p:cNvSpPr>
            <a:spLocks noGrp="1"/>
          </p:cNvSpPr>
          <p:nvPr>
            <p:ph type="title"/>
          </p:nvPr>
        </p:nvSpPr>
        <p:spPr>
          <a:xfrm>
            <a:off x="1280160" y="493404"/>
            <a:ext cx="7235190" cy="732810"/>
          </a:xfrm>
        </p:spPr>
        <p:txBody>
          <a:bodyPr>
            <a:normAutofit/>
          </a:bodyPr>
          <a:lstStyle/>
          <a:p>
            <a:r>
              <a:rPr lang="ru-RU" sz="3200" b="1" dirty="0" smtClean="0">
                <a:solidFill>
                  <a:srgbClr val="006BA3"/>
                </a:solidFill>
              </a:rPr>
              <a:t>История</a:t>
            </a:r>
            <a:endParaRPr lang="ru-RU" sz="3200" b="1" dirty="0">
              <a:solidFill>
                <a:srgbClr val="006BA3"/>
              </a:solidFill>
              <a:latin typeface="+mn-lt"/>
            </a:endParaRPr>
          </a:p>
        </p:txBody>
      </p:sp>
      <p:sp>
        <p:nvSpPr>
          <p:cNvPr id="5" name="Объект 4"/>
          <p:cNvSpPr>
            <a:spLocks noGrp="1"/>
          </p:cNvSpPr>
          <p:nvPr>
            <p:ph sz="half" idx="1"/>
          </p:nvPr>
        </p:nvSpPr>
        <p:spPr>
          <a:xfrm>
            <a:off x="628650" y="1494548"/>
            <a:ext cx="7886700" cy="4351338"/>
          </a:xfrm>
        </p:spPr>
        <p:txBody>
          <a:bodyPr>
            <a:noAutofit/>
          </a:bodyPr>
          <a:lstStyle/>
          <a:p>
            <a:r>
              <a:rPr lang="ru-RU" dirty="0" smtClean="0"/>
              <a:t>1999 г., </a:t>
            </a:r>
            <a:r>
              <a:rPr lang="ru-RU" dirty="0"/>
              <a:t>начало </a:t>
            </a:r>
            <a:r>
              <a:rPr lang="ru-RU" dirty="0" smtClean="0"/>
              <a:t>деятельности</a:t>
            </a:r>
            <a:r>
              <a:rPr lang="ru-RU" dirty="0"/>
              <a:t> </a:t>
            </a:r>
            <a:r>
              <a:rPr lang="ru-RU" dirty="0" smtClean="0"/>
              <a:t>компании Невские весы.</a:t>
            </a:r>
          </a:p>
          <a:p>
            <a:r>
              <a:rPr lang="ru-RU" dirty="0" smtClean="0"/>
              <a:t>2006 </a:t>
            </a:r>
            <a:r>
              <a:rPr lang="ru-RU" dirty="0"/>
              <a:t>г., начато производство автомобильных весов ВСА в Санкт-Петербурге с использованием импортных комплектующих высокого качества. </a:t>
            </a:r>
            <a:endParaRPr lang="en-US" dirty="0" smtClean="0"/>
          </a:p>
          <a:p>
            <a:r>
              <a:rPr lang="ru-RU" dirty="0" smtClean="0"/>
              <a:t>2008 г. Первоначальный </a:t>
            </a:r>
            <a:r>
              <a:rPr lang="ru-RU" dirty="0"/>
              <a:t>план производства 4 шт. ВСА в месяц, но уже в 2008 году продажи выросли до 30 шт. в летние месяцы</a:t>
            </a:r>
            <a:r>
              <a:rPr lang="ru-RU" dirty="0" smtClean="0"/>
              <a:t>.</a:t>
            </a:r>
            <a:endParaRPr lang="ru-RU" dirty="0"/>
          </a:p>
        </p:txBody>
      </p:sp>
    </p:spTree>
    <p:extLst>
      <p:ext uri="{BB962C8B-B14F-4D97-AF65-F5344CB8AC3E}">
        <p14:creationId xmlns:p14="http://schemas.microsoft.com/office/powerpoint/2010/main" val="3458291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rotWithShape="1">
          <a:blip r:embed="rId2" cstate="print">
            <a:extLst>
              <a:ext uri="{28A0092B-C50C-407E-A947-70E740481C1C}">
                <a14:useLocalDpi xmlns:a14="http://schemas.microsoft.com/office/drawing/2010/main" val="0"/>
              </a:ext>
            </a:extLst>
          </a:blip>
          <a:srcRect l="40572" r="1571" b="65639"/>
          <a:stretch/>
        </p:blipFill>
        <p:spPr>
          <a:xfrm>
            <a:off x="4433368" y="1054230"/>
            <a:ext cx="2758781" cy="1132120"/>
          </a:xfrm>
          <a:prstGeom prst="rect">
            <a:avLst/>
          </a:prstGeom>
        </p:spPr>
      </p:pic>
      <p:grpSp>
        <p:nvGrpSpPr>
          <p:cNvPr id="3" name="Группа 2"/>
          <p:cNvGrpSpPr/>
          <p:nvPr/>
        </p:nvGrpSpPr>
        <p:grpSpPr>
          <a:xfrm>
            <a:off x="508352" y="1482685"/>
            <a:ext cx="6558492" cy="5028455"/>
            <a:chOff x="508352" y="1482685"/>
            <a:chExt cx="6558492" cy="5028455"/>
          </a:xfrm>
        </p:grpSpPr>
        <p:pic>
          <p:nvPicPr>
            <p:cNvPr id="8" name="Рисунок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4" t="13007" r="4398" b="2486"/>
            <a:stretch/>
          </p:blipFill>
          <p:spPr>
            <a:xfrm>
              <a:off x="2765026" y="1482685"/>
              <a:ext cx="4301818" cy="2795804"/>
            </a:xfrm>
            <a:prstGeom prst="rect">
              <a:avLst/>
            </a:prstGeom>
          </p:spPr>
        </p:pic>
        <p:grpSp>
          <p:nvGrpSpPr>
            <p:cNvPr id="2" name="Группа 1"/>
            <p:cNvGrpSpPr/>
            <p:nvPr/>
          </p:nvGrpSpPr>
          <p:grpSpPr>
            <a:xfrm>
              <a:off x="508352" y="3208903"/>
              <a:ext cx="4753308" cy="3302237"/>
              <a:chOff x="508352" y="3208903"/>
              <a:chExt cx="4753308" cy="3302237"/>
            </a:xfrm>
          </p:grpSpPr>
          <p:pic>
            <p:nvPicPr>
              <p:cNvPr id="27" name="Рисунок 26"/>
              <p:cNvPicPr>
                <a:picLocks noChangeAspect="1"/>
              </p:cNvPicPr>
              <p:nvPr/>
            </p:nvPicPr>
            <p:blipFill rotWithShape="1">
              <a:blip r:embed="rId4" cstate="print">
                <a:extLst>
                  <a:ext uri="{28A0092B-C50C-407E-A947-70E740481C1C}">
                    <a14:useLocalDpi xmlns:a14="http://schemas.microsoft.com/office/drawing/2010/main" val="0"/>
                  </a:ext>
                </a:extLst>
              </a:blip>
              <a:srcRect l="38000" r="1285" b="59952"/>
              <a:stretch/>
            </p:blipFill>
            <p:spPr>
              <a:xfrm>
                <a:off x="2318285" y="3208903"/>
                <a:ext cx="2943375" cy="1341534"/>
              </a:xfrm>
              <a:prstGeom prst="rect">
                <a:avLst/>
              </a:prstGeom>
            </p:spPr>
          </p:pic>
          <p:pic>
            <p:nvPicPr>
              <p:cNvPr id="25" name="Рисунок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3" t="13007" r="7232" b="2803"/>
              <a:stretch/>
            </p:blipFill>
            <p:spPr>
              <a:xfrm>
                <a:off x="791528" y="3650410"/>
                <a:ext cx="4166228" cy="2785322"/>
              </a:xfrm>
              <a:prstGeom prst="rect">
                <a:avLst/>
              </a:prstGeom>
            </p:spPr>
          </p:pic>
          <p:pic>
            <p:nvPicPr>
              <p:cNvPr id="23" name="Рисунок 2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508352" y="5630838"/>
                <a:ext cx="2818256" cy="880302"/>
              </a:xfrm>
              <a:prstGeom prst="rect">
                <a:avLst/>
              </a:prstGeom>
            </p:spPr>
          </p:pic>
        </p:grpSp>
      </p:grpSp>
      <p:pic>
        <p:nvPicPr>
          <p:cNvPr id="17" name="Рисунок 16"/>
          <p:cNvPicPr>
            <a:picLocks noChangeAspect="1"/>
          </p:cNvPicPr>
          <p:nvPr/>
        </p:nvPicPr>
        <p:blipFill rotWithShape="1">
          <a:blip r:embed="rId6" cstate="print">
            <a:extLst>
              <a:ext uri="{28A0092B-C50C-407E-A947-70E740481C1C}">
                <a14:useLocalDpi xmlns:a14="http://schemas.microsoft.com/office/drawing/2010/main" val="0"/>
              </a:ext>
            </a:extLst>
          </a:blip>
          <a:srcRect l="5598" r="35751" b="17706"/>
          <a:stretch/>
        </p:blipFill>
        <p:spPr>
          <a:xfrm rot="21540000">
            <a:off x="2695455" y="1079594"/>
            <a:ext cx="2974875" cy="2726157"/>
          </a:xfrm>
          <a:prstGeom prst="rect">
            <a:avLst/>
          </a:prstGeom>
        </p:spPr>
      </p:pic>
      <p:pic>
        <p:nvPicPr>
          <p:cNvPr id="19" name="Рисунок 18"/>
          <p:cNvPicPr>
            <a:picLocks noChangeAspect="1"/>
          </p:cNvPicPr>
          <p:nvPr/>
        </p:nvPicPr>
        <p:blipFill rotWithShape="1">
          <a:blip r:embed="rId7" cstate="print">
            <a:extLst>
              <a:ext uri="{28A0092B-C50C-407E-A947-70E740481C1C}">
                <a14:useLocalDpi xmlns:a14="http://schemas.microsoft.com/office/drawing/2010/main" val="0"/>
              </a:ext>
            </a:extLst>
          </a:blip>
          <a:srcRect l="33315" t="16607" b="7223"/>
          <a:stretch/>
        </p:blipFill>
        <p:spPr>
          <a:xfrm rot="21540000">
            <a:off x="4102626" y="1585004"/>
            <a:ext cx="3412984" cy="2546189"/>
          </a:xfrm>
          <a:prstGeom prst="rect">
            <a:avLst/>
          </a:prstGeom>
        </p:spPr>
      </p:pic>
      <p:pic>
        <p:nvPicPr>
          <p:cNvPr id="15" name="Рисунок 14"/>
          <p:cNvPicPr>
            <a:picLocks noChangeAspect="1"/>
          </p:cNvPicPr>
          <p:nvPr/>
        </p:nvPicPr>
        <p:blipFill rotWithShape="1">
          <a:blip r:embed="rId8" cstate="print">
            <a:extLst>
              <a:ext uri="{28A0092B-C50C-407E-A947-70E740481C1C}">
                <a14:useLocalDpi xmlns:a14="http://schemas.microsoft.com/office/drawing/2010/main" val="0"/>
              </a:ext>
            </a:extLst>
          </a:blip>
          <a:srcRect t="67796" r="46140"/>
          <a:stretch/>
        </p:blipFill>
        <p:spPr>
          <a:xfrm rot="21540000">
            <a:off x="2448504" y="3324910"/>
            <a:ext cx="2732296" cy="1067019"/>
          </a:xfrm>
          <a:prstGeom prst="rect">
            <a:avLst/>
          </a:prstGeom>
        </p:spPr>
      </p:pic>
      <p:pic>
        <p:nvPicPr>
          <p:cNvPr id="14" name="Рисунок 13"/>
          <p:cNvPicPr>
            <a:picLocks noChangeAspect="1"/>
          </p:cNvPicPr>
          <p:nvPr/>
        </p:nvPicPr>
        <p:blipFill rotWithShape="1">
          <a:blip r:embed="rId7" cstate="print">
            <a:extLst>
              <a:ext uri="{28A0092B-C50C-407E-A947-70E740481C1C}">
                <a14:useLocalDpi xmlns:a14="http://schemas.microsoft.com/office/drawing/2010/main" val="0"/>
              </a:ext>
            </a:extLst>
          </a:blip>
          <a:srcRect l="33315" t="16607" r="2044" b="7223"/>
          <a:stretch/>
        </p:blipFill>
        <p:spPr>
          <a:xfrm rot="21540000">
            <a:off x="2064900" y="3770603"/>
            <a:ext cx="3308398" cy="2546189"/>
          </a:xfrm>
          <a:prstGeom prst="rect">
            <a:avLst/>
          </a:prstGeom>
        </p:spPr>
      </p:pic>
      <p:grpSp>
        <p:nvGrpSpPr>
          <p:cNvPr id="4" name="Группа 3"/>
          <p:cNvGrpSpPr/>
          <p:nvPr/>
        </p:nvGrpSpPr>
        <p:grpSpPr>
          <a:xfrm rot="-60000">
            <a:off x="378682" y="3272232"/>
            <a:ext cx="3252192" cy="3305984"/>
            <a:chOff x="303030" y="3255592"/>
            <a:chExt cx="3252192" cy="3305984"/>
          </a:xfrm>
        </p:grpSpPr>
        <p:pic>
          <p:nvPicPr>
            <p:cNvPr id="16" name="Рисунок 15"/>
            <p:cNvPicPr>
              <a:picLocks noChangeAspect="1"/>
            </p:cNvPicPr>
            <p:nvPr/>
          </p:nvPicPr>
          <p:blipFill rotWithShape="1">
            <a:blip r:embed="rId6" cstate="print">
              <a:extLst>
                <a:ext uri="{28A0092B-C50C-407E-A947-70E740481C1C}">
                  <a14:useLocalDpi xmlns:a14="http://schemas.microsoft.com/office/drawing/2010/main" val="0"/>
                </a:ext>
              </a:extLst>
            </a:blip>
            <a:srcRect l="5598" r="35751" b="17706"/>
            <a:stretch/>
          </p:blipFill>
          <p:spPr>
            <a:xfrm>
              <a:off x="580347" y="3255592"/>
              <a:ext cx="2974875" cy="2726157"/>
            </a:xfrm>
            <a:prstGeom prst="rect">
              <a:avLst/>
            </a:prstGeom>
          </p:spPr>
        </p:pic>
        <p:pic>
          <p:nvPicPr>
            <p:cNvPr id="18" name="Рисунок 17"/>
            <p:cNvPicPr>
              <a:picLocks noChangeAspect="1"/>
            </p:cNvPicPr>
            <p:nvPr/>
          </p:nvPicPr>
          <p:blipFill rotWithShape="1">
            <a:blip r:embed="rId8" cstate="print">
              <a:extLst>
                <a:ext uri="{28A0092B-C50C-407E-A947-70E740481C1C}">
                  <a14:useLocalDpi xmlns:a14="http://schemas.microsoft.com/office/drawing/2010/main" val="0"/>
                </a:ext>
              </a:extLst>
            </a:blip>
            <a:srcRect t="67796" r="46140"/>
            <a:stretch/>
          </p:blipFill>
          <p:spPr>
            <a:xfrm>
              <a:off x="303030" y="5494557"/>
              <a:ext cx="2732296" cy="1067019"/>
            </a:xfrm>
            <a:prstGeom prst="rect">
              <a:avLst/>
            </a:prstGeom>
          </p:spPr>
        </p:pic>
      </p:grpSp>
      <p:sp>
        <p:nvSpPr>
          <p:cNvPr id="20" name="Прямоугольник 19"/>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22" name="Заголовок 4"/>
          <p:cNvSpPr txBox="1">
            <a:spLocks/>
          </p:cNvSpPr>
          <p:nvPr/>
        </p:nvSpPr>
        <p:spPr>
          <a:xfrm>
            <a:off x="1169801" y="451836"/>
            <a:ext cx="3465261" cy="75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Сборка ВСА-Р 12м</a:t>
            </a:r>
          </a:p>
        </p:txBody>
      </p:sp>
    </p:spTree>
    <p:extLst>
      <p:ext uri="{BB962C8B-B14F-4D97-AF65-F5344CB8AC3E}">
        <p14:creationId xmlns:p14="http://schemas.microsoft.com/office/powerpoint/2010/main" val="10648603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rotWithShape="1">
          <a:blip r:embed="rId2" cstate="print">
            <a:extLst>
              <a:ext uri="{28A0092B-C50C-407E-A947-70E740481C1C}">
                <a14:useLocalDpi xmlns:a14="http://schemas.microsoft.com/office/drawing/2010/main" val="0"/>
              </a:ext>
            </a:extLst>
          </a:blip>
          <a:srcRect l="40572" r="1571" b="65639"/>
          <a:stretch/>
        </p:blipFill>
        <p:spPr>
          <a:xfrm>
            <a:off x="4433368" y="1054230"/>
            <a:ext cx="2758781" cy="1132120"/>
          </a:xfrm>
          <a:prstGeom prst="rect">
            <a:avLst/>
          </a:prstGeom>
        </p:spPr>
      </p:pic>
      <p:grpSp>
        <p:nvGrpSpPr>
          <p:cNvPr id="3" name="Группа 2"/>
          <p:cNvGrpSpPr/>
          <p:nvPr/>
        </p:nvGrpSpPr>
        <p:grpSpPr>
          <a:xfrm>
            <a:off x="508352" y="1482685"/>
            <a:ext cx="6558492" cy="5028455"/>
            <a:chOff x="508352" y="1482685"/>
            <a:chExt cx="6558492" cy="5028455"/>
          </a:xfrm>
        </p:grpSpPr>
        <p:pic>
          <p:nvPicPr>
            <p:cNvPr id="8" name="Рисунок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4" t="13007" r="4398" b="2486"/>
            <a:stretch/>
          </p:blipFill>
          <p:spPr>
            <a:xfrm>
              <a:off x="2765026" y="1482685"/>
              <a:ext cx="4301818" cy="2795804"/>
            </a:xfrm>
            <a:prstGeom prst="rect">
              <a:avLst/>
            </a:prstGeom>
          </p:spPr>
        </p:pic>
        <p:grpSp>
          <p:nvGrpSpPr>
            <p:cNvPr id="2" name="Группа 1"/>
            <p:cNvGrpSpPr/>
            <p:nvPr/>
          </p:nvGrpSpPr>
          <p:grpSpPr>
            <a:xfrm>
              <a:off x="508352" y="3208903"/>
              <a:ext cx="4753308" cy="3302237"/>
              <a:chOff x="508352" y="3208903"/>
              <a:chExt cx="4753308" cy="3302237"/>
            </a:xfrm>
          </p:grpSpPr>
          <p:pic>
            <p:nvPicPr>
              <p:cNvPr id="27" name="Рисунок 26"/>
              <p:cNvPicPr>
                <a:picLocks noChangeAspect="1"/>
              </p:cNvPicPr>
              <p:nvPr/>
            </p:nvPicPr>
            <p:blipFill rotWithShape="1">
              <a:blip r:embed="rId4" cstate="print">
                <a:extLst>
                  <a:ext uri="{28A0092B-C50C-407E-A947-70E740481C1C}">
                    <a14:useLocalDpi xmlns:a14="http://schemas.microsoft.com/office/drawing/2010/main" val="0"/>
                  </a:ext>
                </a:extLst>
              </a:blip>
              <a:srcRect l="38000" r="1285" b="59952"/>
              <a:stretch/>
            </p:blipFill>
            <p:spPr>
              <a:xfrm>
                <a:off x="2318285" y="3208903"/>
                <a:ext cx="2943375" cy="1341534"/>
              </a:xfrm>
              <a:prstGeom prst="rect">
                <a:avLst/>
              </a:prstGeom>
            </p:spPr>
          </p:pic>
          <p:pic>
            <p:nvPicPr>
              <p:cNvPr id="25" name="Рисунок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3" t="13007" r="7232" b="2803"/>
              <a:stretch/>
            </p:blipFill>
            <p:spPr>
              <a:xfrm>
                <a:off x="791528" y="3650410"/>
                <a:ext cx="4166228" cy="2785322"/>
              </a:xfrm>
              <a:prstGeom prst="rect">
                <a:avLst/>
              </a:prstGeom>
            </p:spPr>
          </p:pic>
          <p:pic>
            <p:nvPicPr>
              <p:cNvPr id="23" name="Рисунок 2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508352" y="5630838"/>
                <a:ext cx="2818256" cy="880302"/>
              </a:xfrm>
              <a:prstGeom prst="rect">
                <a:avLst/>
              </a:prstGeom>
            </p:spPr>
          </p:pic>
        </p:grpSp>
      </p:grpSp>
      <p:pic>
        <p:nvPicPr>
          <p:cNvPr id="20" name="Рисунок 19"/>
          <p:cNvPicPr>
            <a:picLocks noChangeAspect="1"/>
          </p:cNvPicPr>
          <p:nvPr/>
        </p:nvPicPr>
        <p:blipFill rotWithShape="1">
          <a:blip r:embed="rId6" cstate="print">
            <a:extLst>
              <a:ext uri="{28A0092B-C50C-407E-A947-70E740481C1C}">
                <a14:useLocalDpi xmlns:a14="http://schemas.microsoft.com/office/drawing/2010/main" val="0"/>
              </a:ext>
            </a:extLst>
          </a:blip>
          <a:srcRect t="67796" r="46140"/>
          <a:stretch/>
        </p:blipFill>
        <p:spPr>
          <a:xfrm rot="21540000">
            <a:off x="4489736" y="1130906"/>
            <a:ext cx="2732296" cy="1067019"/>
          </a:xfrm>
          <a:prstGeom prst="rect">
            <a:avLst/>
          </a:prstGeom>
        </p:spPr>
      </p:pic>
      <p:pic>
        <p:nvPicPr>
          <p:cNvPr id="17" name="Рисунок 16"/>
          <p:cNvPicPr>
            <a:picLocks noChangeAspect="1"/>
          </p:cNvPicPr>
          <p:nvPr/>
        </p:nvPicPr>
        <p:blipFill rotWithShape="1">
          <a:blip r:embed="rId7" cstate="print">
            <a:extLst>
              <a:ext uri="{28A0092B-C50C-407E-A947-70E740481C1C}">
                <a14:useLocalDpi xmlns:a14="http://schemas.microsoft.com/office/drawing/2010/main" val="0"/>
              </a:ext>
            </a:extLst>
          </a:blip>
          <a:srcRect l="5598" r="35751" b="17706"/>
          <a:stretch/>
        </p:blipFill>
        <p:spPr>
          <a:xfrm rot="21540000">
            <a:off x="2695455" y="1079594"/>
            <a:ext cx="2974875" cy="2726157"/>
          </a:xfrm>
          <a:prstGeom prst="rect">
            <a:avLst/>
          </a:prstGeom>
        </p:spPr>
      </p:pic>
      <p:pic>
        <p:nvPicPr>
          <p:cNvPr id="19" name="Рисунок 18"/>
          <p:cNvPicPr>
            <a:picLocks noChangeAspect="1"/>
          </p:cNvPicPr>
          <p:nvPr/>
        </p:nvPicPr>
        <p:blipFill rotWithShape="1">
          <a:blip r:embed="rId8" cstate="print">
            <a:extLst>
              <a:ext uri="{28A0092B-C50C-407E-A947-70E740481C1C}">
                <a14:useLocalDpi xmlns:a14="http://schemas.microsoft.com/office/drawing/2010/main" val="0"/>
              </a:ext>
            </a:extLst>
          </a:blip>
          <a:srcRect l="33315" t="16607" r="2695" b="7223"/>
          <a:stretch/>
        </p:blipFill>
        <p:spPr>
          <a:xfrm rot="21540000">
            <a:off x="4102637" y="1586207"/>
            <a:ext cx="3275064" cy="2546189"/>
          </a:xfrm>
          <a:prstGeom prst="rect">
            <a:avLst/>
          </a:prstGeom>
        </p:spPr>
      </p:pic>
      <p:sp>
        <p:nvSpPr>
          <p:cNvPr id="22" name="Прямоугольник 21"/>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24" name="Заголовок 4"/>
          <p:cNvSpPr txBox="1">
            <a:spLocks/>
          </p:cNvSpPr>
          <p:nvPr/>
        </p:nvSpPr>
        <p:spPr>
          <a:xfrm>
            <a:off x="1169801" y="451836"/>
            <a:ext cx="3465261" cy="75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Сборка ВСА-Р 12м</a:t>
            </a:r>
          </a:p>
        </p:txBody>
      </p:sp>
      <p:sp>
        <p:nvSpPr>
          <p:cNvPr id="26" name="Дуга 25"/>
          <p:cNvSpPr/>
          <p:nvPr/>
        </p:nvSpPr>
        <p:spPr>
          <a:xfrm>
            <a:off x="1813350" y="2237744"/>
            <a:ext cx="2522482" cy="2167725"/>
          </a:xfrm>
          <a:prstGeom prst="arc">
            <a:avLst>
              <a:gd name="adj1" fmla="val 8781090"/>
              <a:gd name="adj2" fmla="val 18107229"/>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8" name="Дуга 27"/>
          <p:cNvSpPr/>
          <p:nvPr/>
        </p:nvSpPr>
        <p:spPr>
          <a:xfrm rot="10331928">
            <a:off x="2230361" y="3625341"/>
            <a:ext cx="3337601" cy="2736371"/>
          </a:xfrm>
          <a:prstGeom prst="arc">
            <a:avLst>
              <a:gd name="adj1" fmla="val 8951174"/>
              <a:gd name="adj2" fmla="val 18756878"/>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9" name="Дуга 28"/>
          <p:cNvSpPr/>
          <p:nvPr/>
        </p:nvSpPr>
        <p:spPr>
          <a:xfrm rot="10331928">
            <a:off x="4271833" y="1468898"/>
            <a:ext cx="3316861" cy="2665122"/>
          </a:xfrm>
          <a:prstGeom prst="arc">
            <a:avLst>
              <a:gd name="adj1" fmla="val 8951174"/>
              <a:gd name="adj2" fmla="val 18756878"/>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pic>
        <p:nvPicPr>
          <p:cNvPr id="15" name="Рисунок 14"/>
          <p:cNvPicPr>
            <a:picLocks noChangeAspect="1"/>
          </p:cNvPicPr>
          <p:nvPr/>
        </p:nvPicPr>
        <p:blipFill rotWithShape="1">
          <a:blip r:embed="rId6" cstate="print">
            <a:extLst>
              <a:ext uri="{28A0092B-C50C-407E-A947-70E740481C1C}">
                <a14:useLocalDpi xmlns:a14="http://schemas.microsoft.com/office/drawing/2010/main" val="0"/>
              </a:ext>
            </a:extLst>
          </a:blip>
          <a:srcRect t="67796" r="46140"/>
          <a:stretch/>
        </p:blipFill>
        <p:spPr>
          <a:xfrm rot="21540000">
            <a:off x="2448504" y="3324910"/>
            <a:ext cx="2732296" cy="1067019"/>
          </a:xfrm>
          <a:prstGeom prst="rect">
            <a:avLst/>
          </a:prstGeom>
        </p:spPr>
      </p:pic>
      <p:pic>
        <p:nvPicPr>
          <p:cNvPr id="14" name="Рисунок 13"/>
          <p:cNvPicPr>
            <a:picLocks noChangeAspect="1"/>
          </p:cNvPicPr>
          <p:nvPr/>
        </p:nvPicPr>
        <p:blipFill rotWithShape="1">
          <a:blip r:embed="rId8" cstate="print">
            <a:extLst>
              <a:ext uri="{28A0092B-C50C-407E-A947-70E740481C1C}">
                <a14:useLocalDpi xmlns:a14="http://schemas.microsoft.com/office/drawing/2010/main" val="0"/>
              </a:ext>
            </a:extLst>
          </a:blip>
          <a:srcRect l="33315" t="16607" r="2044" b="7223"/>
          <a:stretch/>
        </p:blipFill>
        <p:spPr>
          <a:xfrm rot="21540000">
            <a:off x="2064900" y="3770603"/>
            <a:ext cx="3308398" cy="2546189"/>
          </a:xfrm>
          <a:prstGeom prst="rect">
            <a:avLst/>
          </a:prstGeom>
        </p:spPr>
      </p:pic>
      <p:grpSp>
        <p:nvGrpSpPr>
          <p:cNvPr id="4" name="Группа 3"/>
          <p:cNvGrpSpPr/>
          <p:nvPr/>
        </p:nvGrpSpPr>
        <p:grpSpPr>
          <a:xfrm rot="-60000">
            <a:off x="378682" y="3272232"/>
            <a:ext cx="3252192" cy="3305984"/>
            <a:chOff x="303030" y="3255592"/>
            <a:chExt cx="3252192" cy="3305984"/>
          </a:xfrm>
        </p:grpSpPr>
        <p:pic>
          <p:nvPicPr>
            <p:cNvPr id="16" name="Рисунок 15"/>
            <p:cNvPicPr>
              <a:picLocks noChangeAspect="1"/>
            </p:cNvPicPr>
            <p:nvPr/>
          </p:nvPicPr>
          <p:blipFill rotWithShape="1">
            <a:blip r:embed="rId7" cstate="print">
              <a:extLst>
                <a:ext uri="{28A0092B-C50C-407E-A947-70E740481C1C}">
                  <a14:useLocalDpi xmlns:a14="http://schemas.microsoft.com/office/drawing/2010/main" val="0"/>
                </a:ext>
              </a:extLst>
            </a:blip>
            <a:srcRect l="5598" r="35751" b="17706"/>
            <a:stretch/>
          </p:blipFill>
          <p:spPr>
            <a:xfrm>
              <a:off x="580347" y="3255592"/>
              <a:ext cx="2974875" cy="2726157"/>
            </a:xfrm>
            <a:prstGeom prst="rect">
              <a:avLst/>
            </a:prstGeom>
          </p:spPr>
        </p:pic>
        <p:pic>
          <p:nvPicPr>
            <p:cNvPr id="18" name="Рисунок 17"/>
            <p:cNvPicPr>
              <a:picLocks noChangeAspect="1"/>
            </p:cNvPicPr>
            <p:nvPr/>
          </p:nvPicPr>
          <p:blipFill rotWithShape="1">
            <a:blip r:embed="rId6" cstate="print">
              <a:extLst>
                <a:ext uri="{28A0092B-C50C-407E-A947-70E740481C1C}">
                  <a14:useLocalDpi xmlns:a14="http://schemas.microsoft.com/office/drawing/2010/main" val="0"/>
                </a:ext>
              </a:extLst>
            </a:blip>
            <a:srcRect t="67796" r="46140"/>
            <a:stretch/>
          </p:blipFill>
          <p:spPr>
            <a:xfrm>
              <a:off x="303030" y="5494557"/>
              <a:ext cx="2732296" cy="1067019"/>
            </a:xfrm>
            <a:prstGeom prst="rect">
              <a:avLst/>
            </a:prstGeom>
          </p:spPr>
        </p:pic>
      </p:grpSp>
      <p:sp>
        <p:nvSpPr>
          <p:cNvPr id="30" name="Прямоугольник 29"/>
          <p:cNvSpPr/>
          <p:nvPr/>
        </p:nvSpPr>
        <p:spPr>
          <a:xfrm>
            <a:off x="3821156" y="5183334"/>
            <a:ext cx="4984318" cy="1059386"/>
          </a:xfrm>
          <a:prstGeom prst="rect">
            <a:avLst/>
          </a:prstGeom>
          <a:solidFill>
            <a:schemeClr val="bg1"/>
          </a:solidFill>
          <a:ln>
            <a:solidFill>
              <a:srgbClr val="47C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dirty="0" smtClean="0">
                <a:solidFill>
                  <a:schemeClr val="tx1"/>
                </a:solidFill>
              </a:rPr>
              <a:t>        Все комплектующие металлоконструкции универсальны и взаимозаменяемы. Каждая единица может быть установлена в любой аналогичной позиции.</a:t>
            </a:r>
            <a:endParaRPr lang="ru-RU" sz="1600" dirty="0">
              <a:solidFill>
                <a:schemeClr val="tx1"/>
              </a:solidFill>
            </a:endParaRPr>
          </a:p>
        </p:txBody>
      </p:sp>
      <p:sp>
        <p:nvSpPr>
          <p:cNvPr id="5" name="Дуга 4"/>
          <p:cNvSpPr/>
          <p:nvPr/>
        </p:nvSpPr>
        <p:spPr>
          <a:xfrm>
            <a:off x="1984513" y="2384444"/>
            <a:ext cx="3205390" cy="795233"/>
          </a:xfrm>
          <a:prstGeom prst="arc">
            <a:avLst>
              <a:gd name="adj1" fmla="val 11124505"/>
              <a:gd name="adj2" fmla="val 34024"/>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 name="Дуга 5"/>
          <p:cNvSpPr/>
          <p:nvPr/>
        </p:nvSpPr>
        <p:spPr>
          <a:xfrm rot="10800000">
            <a:off x="2100876" y="759525"/>
            <a:ext cx="1806672" cy="4393032"/>
          </a:xfrm>
          <a:prstGeom prst="arc">
            <a:avLst>
              <a:gd name="adj1" fmla="val 16200000"/>
              <a:gd name="adj2" fmla="val 1217798"/>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nvGrpSpPr>
          <p:cNvPr id="9" name="Группа 8"/>
          <p:cNvGrpSpPr/>
          <p:nvPr/>
        </p:nvGrpSpPr>
        <p:grpSpPr>
          <a:xfrm>
            <a:off x="1631004" y="2032240"/>
            <a:ext cx="524616" cy="513896"/>
            <a:chOff x="1914785" y="1779987"/>
            <a:chExt cx="524616" cy="513896"/>
          </a:xfrm>
        </p:grpSpPr>
        <p:sp>
          <p:nvSpPr>
            <p:cNvPr id="7" name="Дуга 6"/>
            <p:cNvSpPr/>
            <p:nvPr/>
          </p:nvSpPr>
          <p:spPr>
            <a:xfrm>
              <a:off x="1984513" y="1789386"/>
              <a:ext cx="454888" cy="504497"/>
            </a:xfrm>
            <a:prstGeom prst="arc">
              <a:avLst>
                <a:gd name="adj1" fmla="val 16223305"/>
                <a:gd name="adj2" fmla="val 5764148"/>
              </a:avLst>
            </a:prstGeom>
            <a:ln w="25400">
              <a:solidFill>
                <a:schemeClr val="accent6"/>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1" name="Дуга 30"/>
            <p:cNvSpPr/>
            <p:nvPr/>
          </p:nvSpPr>
          <p:spPr>
            <a:xfrm rot="10578632">
              <a:off x="1914785" y="1779987"/>
              <a:ext cx="454888" cy="504497"/>
            </a:xfrm>
            <a:prstGeom prst="arc">
              <a:avLst>
                <a:gd name="adj1" fmla="val 16223305"/>
                <a:gd name="adj2" fmla="val 5764148"/>
              </a:avLst>
            </a:prstGeom>
            <a:ln w="25400">
              <a:solidFill>
                <a:schemeClr val="accent6"/>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35" name="Группа 34"/>
          <p:cNvGrpSpPr/>
          <p:nvPr/>
        </p:nvGrpSpPr>
        <p:grpSpPr>
          <a:xfrm>
            <a:off x="3918369" y="5242056"/>
            <a:ext cx="275258" cy="262467"/>
            <a:chOff x="1914785" y="1779987"/>
            <a:chExt cx="524616" cy="513896"/>
          </a:xfrm>
        </p:grpSpPr>
        <p:sp>
          <p:nvSpPr>
            <p:cNvPr id="36" name="Дуга 35"/>
            <p:cNvSpPr/>
            <p:nvPr/>
          </p:nvSpPr>
          <p:spPr>
            <a:xfrm>
              <a:off x="1984513" y="1789386"/>
              <a:ext cx="454888" cy="504497"/>
            </a:xfrm>
            <a:prstGeom prst="arc">
              <a:avLst>
                <a:gd name="adj1" fmla="val 16223305"/>
                <a:gd name="adj2" fmla="val 5764148"/>
              </a:avLst>
            </a:prstGeom>
            <a:ln w="25400">
              <a:solidFill>
                <a:schemeClr val="accent6"/>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7" name="Дуга 36"/>
            <p:cNvSpPr/>
            <p:nvPr/>
          </p:nvSpPr>
          <p:spPr>
            <a:xfrm rot="10578632">
              <a:off x="1914785" y="1779987"/>
              <a:ext cx="454888" cy="504497"/>
            </a:xfrm>
            <a:prstGeom prst="arc">
              <a:avLst>
                <a:gd name="adj1" fmla="val 16223305"/>
                <a:gd name="adj2" fmla="val 5764148"/>
              </a:avLst>
            </a:prstGeom>
            <a:ln w="25400">
              <a:solidFill>
                <a:schemeClr val="accent6"/>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38" name="Группа 37"/>
          <p:cNvGrpSpPr/>
          <p:nvPr/>
        </p:nvGrpSpPr>
        <p:grpSpPr>
          <a:xfrm>
            <a:off x="5533100" y="4185279"/>
            <a:ext cx="524616" cy="513896"/>
            <a:chOff x="1914785" y="1779987"/>
            <a:chExt cx="524616" cy="513896"/>
          </a:xfrm>
        </p:grpSpPr>
        <p:sp>
          <p:nvSpPr>
            <p:cNvPr id="39" name="Дуга 38"/>
            <p:cNvSpPr/>
            <p:nvPr/>
          </p:nvSpPr>
          <p:spPr>
            <a:xfrm>
              <a:off x="1984513" y="1789386"/>
              <a:ext cx="454888" cy="504497"/>
            </a:xfrm>
            <a:prstGeom prst="arc">
              <a:avLst>
                <a:gd name="adj1" fmla="val 16223305"/>
                <a:gd name="adj2" fmla="val 5764148"/>
              </a:avLst>
            </a:prstGeom>
            <a:ln w="25400">
              <a:solidFill>
                <a:schemeClr val="accent6"/>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0" name="Дуга 39"/>
            <p:cNvSpPr/>
            <p:nvPr/>
          </p:nvSpPr>
          <p:spPr>
            <a:xfrm rot="10578632">
              <a:off x="1914785" y="1779987"/>
              <a:ext cx="454888" cy="504497"/>
            </a:xfrm>
            <a:prstGeom prst="arc">
              <a:avLst>
                <a:gd name="adj1" fmla="val 16223305"/>
                <a:gd name="adj2" fmla="val 5764148"/>
              </a:avLst>
            </a:prstGeom>
            <a:ln w="25400">
              <a:solidFill>
                <a:schemeClr val="accent6"/>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Tree>
    <p:extLst>
      <p:ext uri="{BB962C8B-B14F-4D97-AF65-F5344CB8AC3E}">
        <p14:creationId xmlns:p14="http://schemas.microsoft.com/office/powerpoint/2010/main" val="1213800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rotWithShape="1">
          <a:blip r:embed="rId2" cstate="print">
            <a:extLst>
              <a:ext uri="{28A0092B-C50C-407E-A947-70E740481C1C}">
                <a14:useLocalDpi xmlns:a14="http://schemas.microsoft.com/office/drawing/2010/main" val="0"/>
              </a:ext>
            </a:extLst>
          </a:blip>
          <a:srcRect l="40572" r="1571" b="65639"/>
          <a:stretch/>
        </p:blipFill>
        <p:spPr>
          <a:xfrm>
            <a:off x="4433368" y="1054230"/>
            <a:ext cx="2758781" cy="1132120"/>
          </a:xfrm>
          <a:prstGeom prst="rect">
            <a:avLst/>
          </a:prstGeom>
        </p:spPr>
      </p:pic>
      <p:grpSp>
        <p:nvGrpSpPr>
          <p:cNvPr id="3" name="Группа 2"/>
          <p:cNvGrpSpPr/>
          <p:nvPr/>
        </p:nvGrpSpPr>
        <p:grpSpPr>
          <a:xfrm>
            <a:off x="508352" y="1482685"/>
            <a:ext cx="6558492" cy="5028455"/>
            <a:chOff x="508352" y="1482685"/>
            <a:chExt cx="6558492" cy="5028455"/>
          </a:xfrm>
        </p:grpSpPr>
        <p:pic>
          <p:nvPicPr>
            <p:cNvPr id="8" name="Рисунок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4" t="13007" r="4398" b="2486"/>
            <a:stretch/>
          </p:blipFill>
          <p:spPr>
            <a:xfrm>
              <a:off x="2765026" y="1482685"/>
              <a:ext cx="4301818" cy="2795804"/>
            </a:xfrm>
            <a:prstGeom prst="rect">
              <a:avLst/>
            </a:prstGeom>
          </p:spPr>
        </p:pic>
        <p:grpSp>
          <p:nvGrpSpPr>
            <p:cNvPr id="2" name="Группа 1"/>
            <p:cNvGrpSpPr/>
            <p:nvPr/>
          </p:nvGrpSpPr>
          <p:grpSpPr>
            <a:xfrm>
              <a:off x="508352" y="3208903"/>
              <a:ext cx="4753308" cy="3302237"/>
              <a:chOff x="508352" y="3208903"/>
              <a:chExt cx="4753308" cy="3302237"/>
            </a:xfrm>
          </p:grpSpPr>
          <p:pic>
            <p:nvPicPr>
              <p:cNvPr id="27" name="Рисунок 26"/>
              <p:cNvPicPr>
                <a:picLocks noChangeAspect="1"/>
              </p:cNvPicPr>
              <p:nvPr/>
            </p:nvPicPr>
            <p:blipFill rotWithShape="1">
              <a:blip r:embed="rId4" cstate="print">
                <a:extLst>
                  <a:ext uri="{28A0092B-C50C-407E-A947-70E740481C1C}">
                    <a14:useLocalDpi xmlns:a14="http://schemas.microsoft.com/office/drawing/2010/main" val="0"/>
                  </a:ext>
                </a:extLst>
              </a:blip>
              <a:srcRect l="38000" r="1285" b="59952"/>
              <a:stretch/>
            </p:blipFill>
            <p:spPr>
              <a:xfrm>
                <a:off x="2318285" y="3208903"/>
                <a:ext cx="2943375" cy="1341534"/>
              </a:xfrm>
              <a:prstGeom prst="rect">
                <a:avLst/>
              </a:prstGeom>
            </p:spPr>
          </p:pic>
          <p:pic>
            <p:nvPicPr>
              <p:cNvPr id="25" name="Рисунок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3" t="13007" r="7232" b="2803"/>
              <a:stretch/>
            </p:blipFill>
            <p:spPr>
              <a:xfrm>
                <a:off x="791528" y="3650410"/>
                <a:ext cx="4166228" cy="2785322"/>
              </a:xfrm>
              <a:prstGeom prst="rect">
                <a:avLst/>
              </a:prstGeom>
            </p:spPr>
          </p:pic>
          <p:pic>
            <p:nvPicPr>
              <p:cNvPr id="23" name="Рисунок 2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508352" y="5630838"/>
                <a:ext cx="2818256" cy="880302"/>
              </a:xfrm>
              <a:prstGeom prst="rect">
                <a:avLst/>
              </a:prstGeom>
            </p:spPr>
          </p:pic>
        </p:grpSp>
      </p:grpSp>
      <p:pic>
        <p:nvPicPr>
          <p:cNvPr id="20" name="Рисунок 19"/>
          <p:cNvPicPr>
            <a:picLocks noChangeAspect="1"/>
          </p:cNvPicPr>
          <p:nvPr/>
        </p:nvPicPr>
        <p:blipFill rotWithShape="1">
          <a:blip r:embed="rId6" cstate="print">
            <a:extLst>
              <a:ext uri="{28A0092B-C50C-407E-A947-70E740481C1C}">
                <a14:useLocalDpi xmlns:a14="http://schemas.microsoft.com/office/drawing/2010/main" val="0"/>
              </a:ext>
            </a:extLst>
          </a:blip>
          <a:srcRect t="67796" r="46140"/>
          <a:stretch/>
        </p:blipFill>
        <p:spPr>
          <a:xfrm rot="21540000">
            <a:off x="4489736" y="1130906"/>
            <a:ext cx="2732296" cy="1067019"/>
          </a:xfrm>
          <a:prstGeom prst="rect">
            <a:avLst/>
          </a:prstGeom>
        </p:spPr>
      </p:pic>
      <p:pic>
        <p:nvPicPr>
          <p:cNvPr id="17" name="Рисунок 16"/>
          <p:cNvPicPr>
            <a:picLocks noChangeAspect="1"/>
          </p:cNvPicPr>
          <p:nvPr/>
        </p:nvPicPr>
        <p:blipFill rotWithShape="1">
          <a:blip r:embed="rId7" cstate="print">
            <a:extLst>
              <a:ext uri="{28A0092B-C50C-407E-A947-70E740481C1C}">
                <a14:useLocalDpi xmlns:a14="http://schemas.microsoft.com/office/drawing/2010/main" val="0"/>
              </a:ext>
            </a:extLst>
          </a:blip>
          <a:srcRect l="5598" r="35751" b="17706"/>
          <a:stretch/>
        </p:blipFill>
        <p:spPr>
          <a:xfrm rot="21540000">
            <a:off x="2695455" y="1079594"/>
            <a:ext cx="2974875" cy="2726157"/>
          </a:xfrm>
          <a:prstGeom prst="rect">
            <a:avLst/>
          </a:prstGeom>
        </p:spPr>
      </p:pic>
      <p:pic>
        <p:nvPicPr>
          <p:cNvPr id="19" name="Рисунок 18"/>
          <p:cNvPicPr>
            <a:picLocks noChangeAspect="1"/>
          </p:cNvPicPr>
          <p:nvPr/>
        </p:nvPicPr>
        <p:blipFill rotWithShape="1">
          <a:blip r:embed="rId8" cstate="print">
            <a:extLst>
              <a:ext uri="{28A0092B-C50C-407E-A947-70E740481C1C}">
                <a14:useLocalDpi xmlns:a14="http://schemas.microsoft.com/office/drawing/2010/main" val="0"/>
              </a:ext>
            </a:extLst>
          </a:blip>
          <a:srcRect l="33315" t="16607" b="7223"/>
          <a:stretch/>
        </p:blipFill>
        <p:spPr>
          <a:xfrm rot="21540000">
            <a:off x="4102626" y="1585004"/>
            <a:ext cx="3412984" cy="2546189"/>
          </a:xfrm>
          <a:prstGeom prst="rect">
            <a:avLst/>
          </a:prstGeom>
        </p:spPr>
      </p:pic>
      <p:pic>
        <p:nvPicPr>
          <p:cNvPr id="15" name="Рисунок 14"/>
          <p:cNvPicPr>
            <a:picLocks noChangeAspect="1"/>
          </p:cNvPicPr>
          <p:nvPr/>
        </p:nvPicPr>
        <p:blipFill rotWithShape="1">
          <a:blip r:embed="rId6" cstate="print">
            <a:extLst>
              <a:ext uri="{28A0092B-C50C-407E-A947-70E740481C1C}">
                <a14:useLocalDpi xmlns:a14="http://schemas.microsoft.com/office/drawing/2010/main" val="0"/>
              </a:ext>
            </a:extLst>
          </a:blip>
          <a:srcRect t="67796" r="46140"/>
          <a:stretch/>
        </p:blipFill>
        <p:spPr>
          <a:xfrm rot="21540000">
            <a:off x="2448504" y="3324910"/>
            <a:ext cx="2732296" cy="1067019"/>
          </a:xfrm>
          <a:prstGeom prst="rect">
            <a:avLst/>
          </a:prstGeom>
        </p:spPr>
      </p:pic>
      <p:pic>
        <p:nvPicPr>
          <p:cNvPr id="14" name="Рисунок 13"/>
          <p:cNvPicPr>
            <a:picLocks noChangeAspect="1"/>
          </p:cNvPicPr>
          <p:nvPr/>
        </p:nvPicPr>
        <p:blipFill rotWithShape="1">
          <a:blip r:embed="rId8" cstate="print">
            <a:extLst>
              <a:ext uri="{28A0092B-C50C-407E-A947-70E740481C1C}">
                <a14:useLocalDpi xmlns:a14="http://schemas.microsoft.com/office/drawing/2010/main" val="0"/>
              </a:ext>
            </a:extLst>
          </a:blip>
          <a:srcRect l="33315" t="16607" r="2044" b="7223"/>
          <a:stretch/>
        </p:blipFill>
        <p:spPr>
          <a:xfrm rot="21540000">
            <a:off x="2064900" y="3770603"/>
            <a:ext cx="3308398" cy="2546189"/>
          </a:xfrm>
          <a:prstGeom prst="rect">
            <a:avLst/>
          </a:prstGeom>
        </p:spPr>
      </p:pic>
      <p:grpSp>
        <p:nvGrpSpPr>
          <p:cNvPr id="4" name="Группа 3"/>
          <p:cNvGrpSpPr/>
          <p:nvPr/>
        </p:nvGrpSpPr>
        <p:grpSpPr>
          <a:xfrm rot="-60000">
            <a:off x="378682" y="3272232"/>
            <a:ext cx="3252192" cy="3305984"/>
            <a:chOff x="303030" y="3255592"/>
            <a:chExt cx="3252192" cy="3305984"/>
          </a:xfrm>
        </p:grpSpPr>
        <p:pic>
          <p:nvPicPr>
            <p:cNvPr id="16" name="Рисунок 15"/>
            <p:cNvPicPr>
              <a:picLocks noChangeAspect="1"/>
            </p:cNvPicPr>
            <p:nvPr/>
          </p:nvPicPr>
          <p:blipFill rotWithShape="1">
            <a:blip r:embed="rId7" cstate="print">
              <a:extLst>
                <a:ext uri="{28A0092B-C50C-407E-A947-70E740481C1C}">
                  <a14:useLocalDpi xmlns:a14="http://schemas.microsoft.com/office/drawing/2010/main" val="0"/>
                </a:ext>
              </a:extLst>
            </a:blip>
            <a:srcRect l="5598" r="35751" b="17706"/>
            <a:stretch/>
          </p:blipFill>
          <p:spPr>
            <a:xfrm>
              <a:off x="580347" y="3255592"/>
              <a:ext cx="2974875" cy="2726157"/>
            </a:xfrm>
            <a:prstGeom prst="rect">
              <a:avLst/>
            </a:prstGeom>
          </p:spPr>
        </p:pic>
        <p:pic>
          <p:nvPicPr>
            <p:cNvPr id="18" name="Рисунок 17"/>
            <p:cNvPicPr>
              <a:picLocks noChangeAspect="1"/>
            </p:cNvPicPr>
            <p:nvPr/>
          </p:nvPicPr>
          <p:blipFill rotWithShape="1">
            <a:blip r:embed="rId6" cstate="print">
              <a:extLst>
                <a:ext uri="{28A0092B-C50C-407E-A947-70E740481C1C}">
                  <a14:useLocalDpi xmlns:a14="http://schemas.microsoft.com/office/drawing/2010/main" val="0"/>
                </a:ext>
              </a:extLst>
            </a:blip>
            <a:srcRect t="67796" r="46140"/>
            <a:stretch/>
          </p:blipFill>
          <p:spPr>
            <a:xfrm>
              <a:off x="303030" y="5494557"/>
              <a:ext cx="2732296" cy="1067019"/>
            </a:xfrm>
            <a:prstGeom prst="rect">
              <a:avLst/>
            </a:prstGeom>
          </p:spPr>
        </p:pic>
      </p:grpSp>
      <p:sp>
        <p:nvSpPr>
          <p:cNvPr id="22" name="Прямоугольник 21"/>
          <p:cNvSpPr/>
          <p:nvPr/>
        </p:nvSpPr>
        <p:spPr>
          <a:xfrm>
            <a:off x="3258661" y="4787370"/>
            <a:ext cx="5546813" cy="1301768"/>
          </a:xfrm>
          <a:prstGeom prst="rect">
            <a:avLst/>
          </a:prstGeom>
          <a:solidFill>
            <a:schemeClr val="bg1"/>
          </a:solidFill>
          <a:ln>
            <a:solidFill>
              <a:srgbClr val="47C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dirty="0">
                <a:solidFill>
                  <a:schemeClr val="tx1"/>
                </a:solidFill>
              </a:rPr>
              <a:t>Процесс монтажа </a:t>
            </a:r>
            <a:r>
              <a:rPr lang="ru-RU" sz="1600" dirty="0" smtClean="0">
                <a:solidFill>
                  <a:schemeClr val="tx1"/>
                </a:solidFill>
              </a:rPr>
              <a:t>и сдача весов </a:t>
            </a:r>
            <a:r>
              <a:rPr lang="ru-RU" sz="1600" dirty="0">
                <a:solidFill>
                  <a:schemeClr val="tx1"/>
                </a:solidFill>
              </a:rPr>
              <a:t>в поверку представителям местного ЦСМ занимает в среднем 3 дня (20ч</a:t>
            </a:r>
            <a:r>
              <a:rPr lang="ru-RU" sz="1600" dirty="0" smtClean="0">
                <a:solidFill>
                  <a:schemeClr val="tx1"/>
                </a:solidFill>
              </a:rPr>
              <a:t>): </a:t>
            </a:r>
          </a:p>
          <a:p>
            <a:r>
              <a:rPr lang="ru-RU" sz="1600" dirty="0" smtClean="0">
                <a:solidFill>
                  <a:schemeClr val="tx1"/>
                </a:solidFill>
              </a:rPr>
              <a:t>- </a:t>
            </a:r>
            <a:r>
              <a:rPr lang="ru-RU" sz="1600" dirty="0">
                <a:solidFill>
                  <a:schemeClr val="tx1"/>
                </a:solidFill>
              </a:rPr>
              <a:t>1 день собирается </a:t>
            </a:r>
            <a:r>
              <a:rPr lang="ru-RU" sz="1600" dirty="0" smtClean="0">
                <a:solidFill>
                  <a:schemeClr val="tx1"/>
                </a:solidFill>
              </a:rPr>
              <a:t>металлоконструкция </a:t>
            </a:r>
            <a:r>
              <a:rPr lang="ru-RU" sz="1600" dirty="0">
                <a:solidFill>
                  <a:schemeClr val="tx1"/>
                </a:solidFill>
              </a:rPr>
              <a:t>(монтаж)</a:t>
            </a:r>
          </a:p>
          <a:p>
            <a:r>
              <a:rPr lang="ru-RU" sz="1600" dirty="0">
                <a:solidFill>
                  <a:schemeClr val="tx1"/>
                </a:solidFill>
              </a:rPr>
              <a:t>- 2 день устанавливаются электрокомпоненты (ПНР</a:t>
            </a:r>
            <a:r>
              <a:rPr lang="ru-RU" sz="1600" dirty="0" smtClean="0">
                <a:solidFill>
                  <a:schemeClr val="tx1"/>
                </a:solidFill>
              </a:rPr>
              <a:t>).</a:t>
            </a:r>
            <a:endParaRPr lang="ru-RU" sz="1600" dirty="0">
              <a:solidFill>
                <a:schemeClr val="tx1"/>
              </a:solidFill>
            </a:endParaRPr>
          </a:p>
          <a:p>
            <a:r>
              <a:rPr lang="ru-RU" sz="1600" dirty="0">
                <a:solidFill>
                  <a:schemeClr val="tx1"/>
                </a:solidFill>
              </a:rPr>
              <a:t>- 3 день калибровка, поверка (при необходимости</a:t>
            </a:r>
            <a:r>
              <a:rPr lang="ru-RU" sz="1600" dirty="0" smtClean="0">
                <a:solidFill>
                  <a:schemeClr val="tx1"/>
                </a:solidFill>
              </a:rPr>
              <a:t>).</a:t>
            </a:r>
            <a:endParaRPr lang="ru-RU" sz="1600" dirty="0">
              <a:solidFill>
                <a:schemeClr val="tx1"/>
              </a:solidFill>
            </a:endParaRPr>
          </a:p>
        </p:txBody>
      </p:sp>
      <p:sp>
        <p:nvSpPr>
          <p:cNvPr id="24" name="Прямоугольник 23"/>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26" name="Заголовок 4"/>
          <p:cNvSpPr txBox="1">
            <a:spLocks/>
          </p:cNvSpPr>
          <p:nvPr/>
        </p:nvSpPr>
        <p:spPr>
          <a:xfrm>
            <a:off x="1169801" y="451836"/>
            <a:ext cx="3465261" cy="75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Сборка ВСА-Р 12м</a:t>
            </a:r>
          </a:p>
        </p:txBody>
      </p:sp>
    </p:spTree>
    <p:extLst>
      <p:ext uri="{BB962C8B-B14F-4D97-AF65-F5344CB8AC3E}">
        <p14:creationId xmlns:p14="http://schemas.microsoft.com/office/powerpoint/2010/main" val="41329897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6209" y="142757"/>
            <a:ext cx="7886700" cy="1325563"/>
          </a:xfrm>
        </p:spPr>
        <p:txBody>
          <a:bodyPr>
            <a:noAutofit/>
          </a:bodyPr>
          <a:lstStyle/>
          <a:p>
            <a:r>
              <a:rPr lang="ru-RU" sz="3200" b="1" dirty="0">
                <a:solidFill>
                  <a:srgbClr val="006BA3"/>
                </a:solidFill>
              </a:rPr>
              <a:t>Требования </a:t>
            </a:r>
            <a:r>
              <a:rPr lang="ru-RU" sz="3200" b="1" dirty="0" smtClean="0">
                <a:solidFill>
                  <a:srgbClr val="006BA3"/>
                </a:solidFill>
              </a:rPr>
              <a:t>для постановки монтажа </a:t>
            </a:r>
            <a:r>
              <a:rPr lang="ru-RU" sz="3200" b="1" dirty="0">
                <a:solidFill>
                  <a:srgbClr val="006BA3"/>
                </a:solidFill>
              </a:rPr>
              <a:t>в график </a:t>
            </a:r>
            <a:r>
              <a:rPr lang="ru-RU" sz="3200" b="1" dirty="0" smtClean="0">
                <a:solidFill>
                  <a:srgbClr val="006BA3"/>
                </a:solidFill>
              </a:rPr>
              <a:t>(</a:t>
            </a:r>
            <a:r>
              <a:rPr lang="ru-RU" sz="3200" b="1" dirty="0">
                <a:solidFill>
                  <a:srgbClr val="006BA3"/>
                </a:solidFill>
              </a:rPr>
              <a:t>планирование)</a:t>
            </a:r>
          </a:p>
        </p:txBody>
      </p:sp>
      <p:sp>
        <p:nvSpPr>
          <p:cNvPr id="3" name="Прямоугольник 2"/>
          <p:cNvSpPr/>
          <p:nvPr/>
        </p:nvSpPr>
        <p:spPr>
          <a:xfrm>
            <a:off x="715408" y="1679603"/>
            <a:ext cx="7713183" cy="1477328"/>
          </a:xfrm>
          <a:prstGeom prst="rect">
            <a:avLst/>
          </a:prstGeom>
        </p:spPr>
        <p:txBody>
          <a:bodyPr wrap="square">
            <a:spAutoFit/>
          </a:bodyPr>
          <a:lstStyle/>
          <a:p>
            <a:pPr algn="just"/>
            <a:r>
              <a:rPr lang="ru-RU" dirty="0" smtClean="0"/>
              <a:t>1. Заполнение заявки на монтаж;</a:t>
            </a:r>
            <a:endParaRPr lang="ru-RU" dirty="0"/>
          </a:p>
          <a:p>
            <a:pPr algn="just"/>
            <a:r>
              <a:rPr lang="ru-RU" dirty="0"/>
              <a:t>2. Фото готовой площадки;</a:t>
            </a:r>
          </a:p>
          <a:p>
            <a:pPr algn="just"/>
            <a:r>
              <a:rPr lang="ru-RU" dirty="0" smtClean="0"/>
              <a:t>3</a:t>
            </a:r>
            <a:r>
              <a:rPr lang="ru-RU" dirty="0"/>
              <a:t>. </a:t>
            </a:r>
            <a:r>
              <a:rPr lang="ru-RU" dirty="0" smtClean="0"/>
              <a:t>Данные нивелировки площадки;</a:t>
            </a:r>
          </a:p>
          <a:p>
            <a:pPr algn="just"/>
            <a:r>
              <a:rPr lang="ru-RU" dirty="0"/>
              <a:t>4. </a:t>
            </a:r>
            <a:r>
              <a:rPr lang="ru-RU" dirty="0" smtClean="0"/>
              <a:t>Точная дата получения весов клиентом;</a:t>
            </a:r>
            <a:endParaRPr lang="ru-RU" dirty="0"/>
          </a:p>
          <a:p>
            <a:pPr algn="just"/>
            <a:r>
              <a:rPr lang="ru-RU" dirty="0" smtClean="0"/>
              <a:t>5</a:t>
            </a:r>
            <a:r>
              <a:rPr lang="ru-RU" dirty="0"/>
              <a:t>. </a:t>
            </a:r>
            <a:r>
              <a:rPr lang="ru-RU" dirty="0" smtClean="0"/>
              <a:t>Согласованная и оплаченная поверка весов (при необходимости).</a:t>
            </a:r>
            <a:endParaRPr lang="ru-RU" dirty="0"/>
          </a:p>
        </p:txBody>
      </p:sp>
      <p:sp>
        <p:nvSpPr>
          <p:cNvPr id="4" name="Прямоугольник 3"/>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8461" t="2223" r="47903" b="8210"/>
          <a:stretch/>
        </p:blipFill>
        <p:spPr>
          <a:xfrm rot="5400000">
            <a:off x="3197575" y="636892"/>
            <a:ext cx="2878669" cy="8190089"/>
          </a:xfrm>
          <a:prstGeom prst="rect">
            <a:avLst/>
          </a:prstGeom>
        </p:spPr>
      </p:pic>
    </p:spTree>
    <p:extLst>
      <p:ext uri="{BB962C8B-B14F-4D97-AF65-F5344CB8AC3E}">
        <p14:creationId xmlns:p14="http://schemas.microsoft.com/office/powerpoint/2010/main" val="11003795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6795" y="286294"/>
            <a:ext cx="7886700" cy="1116837"/>
          </a:xfrm>
        </p:spPr>
        <p:txBody>
          <a:bodyPr>
            <a:normAutofit/>
          </a:bodyPr>
          <a:lstStyle/>
          <a:p>
            <a:r>
              <a:rPr lang="ru-RU" sz="3000" b="1" dirty="0">
                <a:solidFill>
                  <a:srgbClr val="006BA3"/>
                </a:solidFill>
              </a:rPr>
              <a:t>Подготовка площадки </a:t>
            </a:r>
            <a:br>
              <a:rPr lang="ru-RU" sz="3000" b="1" dirty="0">
                <a:solidFill>
                  <a:srgbClr val="006BA3"/>
                </a:solidFill>
              </a:rPr>
            </a:br>
            <a:r>
              <a:rPr lang="ru-RU" sz="3000" b="1" dirty="0">
                <a:solidFill>
                  <a:srgbClr val="006BA3"/>
                </a:solidFill>
              </a:rPr>
              <a:t>под автомобильные весы</a:t>
            </a:r>
          </a:p>
        </p:txBody>
      </p:sp>
      <p:sp>
        <p:nvSpPr>
          <p:cNvPr id="5" name="Прямоугольник 4"/>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7" name="Прямоугольник 6"/>
          <p:cNvSpPr/>
          <p:nvPr/>
        </p:nvSpPr>
        <p:spPr>
          <a:xfrm>
            <a:off x="1156796" y="1403131"/>
            <a:ext cx="6710198" cy="4910959"/>
          </a:xfrm>
          <a:prstGeom prst="rect">
            <a:avLst/>
          </a:prstGeom>
          <a:solidFill>
            <a:schemeClr val="bg1"/>
          </a:solidFill>
          <a:ln>
            <a:solidFill>
              <a:srgbClr val="47C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hangingPunct="0">
              <a:lnSpc>
                <a:spcPct val="150000"/>
              </a:lnSpc>
            </a:pPr>
            <a:r>
              <a:rPr lang="ru-RU" sz="1600" dirty="0">
                <a:solidFill>
                  <a:schemeClr val="tx1"/>
                </a:solidFill>
              </a:rPr>
              <a:t>Для корректной работы весов перепад высот на месте установки платформы должен быть </a:t>
            </a:r>
            <a:r>
              <a:rPr lang="ru-RU" sz="1600" b="1" dirty="0">
                <a:solidFill>
                  <a:schemeClr val="tx1"/>
                </a:solidFill>
              </a:rPr>
              <a:t>не более 1:400</a:t>
            </a:r>
            <a:r>
              <a:rPr lang="ru-RU" sz="1600" dirty="0">
                <a:solidFill>
                  <a:schemeClr val="tx1"/>
                </a:solidFill>
              </a:rPr>
              <a:t>. Соответственно, чем более ровный участок вы выберете, тем меньше бетонных и земляных работ придется произвести, наличие прямолинейных подъездных путей длиной равной максимальной длине взвешиваемых автомобилей с каждой стороны. Другими словами, для взвешивания автомобилей длиной до 15,6 м. на весах 17,6 м с пандусами 3 м нужна прямолинейная площадка длиной: 15,6 + 3 + 17,6 + 3 + 15,6 = 54,8 м.</a:t>
            </a:r>
            <a:r>
              <a:rPr lang="en-US" sz="1600" dirty="0">
                <a:solidFill>
                  <a:schemeClr val="tx1"/>
                </a:solidFill>
              </a:rPr>
              <a:t> </a:t>
            </a:r>
            <a:r>
              <a:rPr lang="ru-RU" sz="1600" dirty="0">
                <a:solidFill>
                  <a:schemeClr val="tx1"/>
                </a:solidFill>
              </a:rPr>
              <a:t>Способ установки весов следует выбрать в зависимости от наличия свободного пространства и конфигурации площадки: врезные в приямок или наземные с пандусами.</a:t>
            </a:r>
            <a:r>
              <a:rPr lang="en-US" sz="1600" dirty="0">
                <a:solidFill>
                  <a:schemeClr val="tx1"/>
                </a:solidFill>
              </a:rPr>
              <a:t> </a:t>
            </a:r>
            <a:r>
              <a:rPr lang="ru-RU" sz="1600" dirty="0">
                <a:solidFill>
                  <a:schemeClr val="tx1"/>
                </a:solidFill>
              </a:rPr>
              <a:t>Обратите внимание, что при расположении платформы рядом с линиями электропередач или другими источниками электромагнитных помех желательно укомплектовать автомобильные весы цифровыми датчиками.</a:t>
            </a:r>
          </a:p>
        </p:txBody>
      </p:sp>
    </p:spTree>
    <p:extLst>
      <p:ext uri="{BB962C8B-B14F-4D97-AF65-F5344CB8AC3E}">
        <p14:creationId xmlns:p14="http://schemas.microsoft.com/office/powerpoint/2010/main" val="24618918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10" name="Заголовок 1"/>
          <p:cNvSpPr>
            <a:spLocks noGrp="1"/>
          </p:cNvSpPr>
          <p:nvPr>
            <p:ph type="title"/>
          </p:nvPr>
        </p:nvSpPr>
        <p:spPr>
          <a:xfrm>
            <a:off x="1156795" y="270529"/>
            <a:ext cx="7886700" cy="1116837"/>
          </a:xfrm>
        </p:spPr>
        <p:txBody>
          <a:bodyPr>
            <a:normAutofit/>
          </a:bodyPr>
          <a:lstStyle/>
          <a:p>
            <a:r>
              <a:rPr lang="ru-RU" sz="3000" b="1" dirty="0">
                <a:solidFill>
                  <a:srgbClr val="006BA3"/>
                </a:solidFill>
              </a:rPr>
              <a:t>Монтаж автомобильных весов</a:t>
            </a:r>
            <a:r>
              <a:rPr lang="en-US" sz="3000" b="1" dirty="0">
                <a:solidFill>
                  <a:srgbClr val="006BA3"/>
                </a:solidFill>
              </a:rPr>
              <a:t/>
            </a:r>
            <a:br>
              <a:rPr lang="en-US" sz="3000" b="1" dirty="0">
                <a:solidFill>
                  <a:srgbClr val="006BA3"/>
                </a:solidFill>
              </a:rPr>
            </a:br>
            <a:r>
              <a:rPr lang="ru-RU" sz="2200" dirty="0" smtClean="0">
                <a:solidFill>
                  <a:srgbClr val="006BA3"/>
                </a:solidFill>
              </a:rPr>
              <a:t>УК-2</a:t>
            </a:r>
            <a:endParaRPr lang="ru-RU" sz="2200" dirty="0">
              <a:solidFill>
                <a:srgbClr val="006BA3"/>
              </a:solidFill>
            </a:endParaRPr>
          </a:p>
        </p:txBody>
      </p:sp>
      <p:pic>
        <p:nvPicPr>
          <p:cNvPr id="2" name="Рисунок 1"/>
          <p:cNvPicPr>
            <a:picLocks noChangeAspect="1"/>
          </p:cNvPicPr>
          <p:nvPr/>
        </p:nvPicPr>
        <p:blipFill>
          <a:blip r:embed="rId2"/>
          <a:stretch>
            <a:fillRect/>
          </a:stretch>
        </p:blipFill>
        <p:spPr>
          <a:xfrm>
            <a:off x="1279625" y="1209945"/>
            <a:ext cx="6239355" cy="4046248"/>
          </a:xfrm>
          <a:prstGeom prst="rect">
            <a:avLst/>
          </a:prstGeom>
        </p:spPr>
      </p:pic>
      <p:sp>
        <p:nvSpPr>
          <p:cNvPr id="12" name="Прямоугольник 11"/>
          <p:cNvSpPr/>
          <p:nvPr/>
        </p:nvSpPr>
        <p:spPr>
          <a:xfrm>
            <a:off x="1279625" y="5344903"/>
            <a:ext cx="6239355" cy="1037652"/>
          </a:xfrm>
          <a:prstGeom prst="rect">
            <a:avLst/>
          </a:prstGeom>
          <a:solidFill>
            <a:schemeClr val="bg1"/>
          </a:solidFill>
          <a:ln>
            <a:solidFill>
              <a:srgbClr val="47C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hangingPunct="0"/>
            <a:r>
              <a:rPr lang="ru-RU" sz="1600" dirty="0" smtClean="0">
                <a:solidFill>
                  <a:schemeClr val="tx1"/>
                </a:solidFill>
              </a:rPr>
              <a:t>Установка весов на раму-основание.</a:t>
            </a:r>
          </a:p>
          <a:p>
            <a:pPr algn="just" eaLnBrk="0" hangingPunct="0"/>
            <a:r>
              <a:rPr lang="ru-RU" sz="1600" dirty="0" smtClean="0">
                <a:solidFill>
                  <a:schemeClr val="tx1"/>
                </a:solidFill>
              </a:rPr>
              <a:t>Большая мобильность весов, простота и скорость монтажа. </a:t>
            </a:r>
            <a:endParaRPr lang="ru-RU" sz="1600" dirty="0">
              <a:solidFill>
                <a:schemeClr val="tx1"/>
              </a:solidFill>
            </a:endParaRPr>
          </a:p>
          <a:p>
            <a:pPr algn="just" eaLnBrk="0" hangingPunct="0"/>
            <a:r>
              <a:rPr lang="ru-RU" sz="1600" dirty="0" smtClean="0">
                <a:solidFill>
                  <a:schemeClr val="tx1"/>
                </a:solidFill>
              </a:rPr>
              <a:t>Металлические пандусы опционально.</a:t>
            </a:r>
            <a:endParaRPr lang="ru-RU" sz="1600" dirty="0">
              <a:solidFill>
                <a:schemeClr val="tx1"/>
              </a:solidFill>
            </a:endParaRPr>
          </a:p>
        </p:txBody>
      </p:sp>
    </p:spTree>
    <p:extLst>
      <p:ext uri="{BB962C8B-B14F-4D97-AF65-F5344CB8AC3E}">
        <p14:creationId xmlns:p14="http://schemas.microsoft.com/office/powerpoint/2010/main" val="31829974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10" name="Заголовок 1"/>
          <p:cNvSpPr>
            <a:spLocks noGrp="1"/>
          </p:cNvSpPr>
          <p:nvPr>
            <p:ph type="title"/>
          </p:nvPr>
        </p:nvSpPr>
        <p:spPr>
          <a:xfrm>
            <a:off x="1156795" y="270529"/>
            <a:ext cx="7886700" cy="1116837"/>
          </a:xfrm>
        </p:spPr>
        <p:txBody>
          <a:bodyPr>
            <a:normAutofit/>
          </a:bodyPr>
          <a:lstStyle/>
          <a:p>
            <a:r>
              <a:rPr lang="ru-RU" sz="3000" b="1" dirty="0">
                <a:solidFill>
                  <a:srgbClr val="006BA3"/>
                </a:solidFill>
              </a:rPr>
              <a:t>Монтаж автомобильных весов</a:t>
            </a:r>
            <a:r>
              <a:rPr lang="en-US" sz="3000" b="1" dirty="0">
                <a:solidFill>
                  <a:srgbClr val="006BA3"/>
                </a:solidFill>
              </a:rPr>
              <a:t/>
            </a:r>
            <a:br>
              <a:rPr lang="en-US" sz="3000" b="1" dirty="0">
                <a:solidFill>
                  <a:srgbClr val="006BA3"/>
                </a:solidFill>
              </a:rPr>
            </a:br>
            <a:r>
              <a:rPr lang="ru-RU" sz="2200" dirty="0" smtClean="0">
                <a:solidFill>
                  <a:srgbClr val="006BA3"/>
                </a:solidFill>
              </a:rPr>
              <a:t>УК-3</a:t>
            </a:r>
            <a:endParaRPr lang="ru-RU" sz="2200" dirty="0">
              <a:solidFill>
                <a:srgbClr val="006BA3"/>
              </a:solidFill>
            </a:endParaRPr>
          </a:p>
        </p:txBody>
      </p:sp>
      <p:sp>
        <p:nvSpPr>
          <p:cNvPr id="12" name="Прямоугольник 11"/>
          <p:cNvSpPr/>
          <p:nvPr/>
        </p:nvSpPr>
        <p:spPr>
          <a:xfrm>
            <a:off x="1279625" y="5201137"/>
            <a:ext cx="6239355" cy="1181418"/>
          </a:xfrm>
          <a:prstGeom prst="rect">
            <a:avLst/>
          </a:prstGeom>
          <a:solidFill>
            <a:schemeClr val="bg1"/>
          </a:solidFill>
          <a:ln>
            <a:solidFill>
              <a:srgbClr val="47C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hangingPunct="0"/>
            <a:r>
              <a:rPr lang="ru-RU" sz="1600" dirty="0" smtClean="0">
                <a:solidFill>
                  <a:schemeClr val="tx1"/>
                </a:solidFill>
              </a:rPr>
              <a:t>Установка весов на закладные плиты.</a:t>
            </a:r>
          </a:p>
          <a:p>
            <a:pPr algn="just" eaLnBrk="0" hangingPunct="0"/>
            <a:r>
              <a:rPr lang="ru-RU" sz="1600" dirty="0" smtClean="0">
                <a:solidFill>
                  <a:schemeClr val="tx1"/>
                </a:solidFill>
              </a:rPr>
              <a:t>Меньшая стоимость, меньшая мобильность, дополнительные подготовительные работы.</a:t>
            </a:r>
          </a:p>
          <a:p>
            <a:pPr algn="just" eaLnBrk="0" hangingPunct="0"/>
            <a:r>
              <a:rPr lang="ru-RU" sz="1600" dirty="0">
                <a:solidFill>
                  <a:schemeClr val="tx1"/>
                </a:solidFill>
              </a:rPr>
              <a:t>Металлические пандусы опционально</a:t>
            </a:r>
            <a:r>
              <a:rPr lang="ru-RU" sz="1600" dirty="0" smtClean="0">
                <a:solidFill>
                  <a:schemeClr val="tx1"/>
                </a:solidFill>
              </a:rPr>
              <a:t>.</a:t>
            </a:r>
            <a:endParaRPr lang="ru-RU" sz="1600" dirty="0">
              <a:solidFill>
                <a:schemeClr val="tx1"/>
              </a:solidFill>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9061" y="1165776"/>
            <a:ext cx="5380482" cy="4035361"/>
          </a:xfrm>
          <a:prstGeom prst="rect">
            <a:avLst/>
          </a:prstGeom>
        </p:spPr>
      </p:pic>
    </p:spTree>
    <p:extLst>
      <p:ext uri="{BB962C8B-B14F-4D97-AF65-F5344CB8AC3E}">
        <p14:creationId xmlns:p14="http://schemas.microsoft.com/office/powerpoint/2010/main" val="34329253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1172560" y="374721"/>
            <a:ext cx="7886700" cy="977127"/>
          </a:xfrm>
        </p:spPr>
        <p:txBody>
          <a:bodyPr>
            <a:noAutofit/>
          </a:bodyPr>
          <a:lstStyle/>
          <a:p>
            <a:r>
              <a:rPr lang="ru-RU" sz="3000" b="1" dirty="0">
                <a:solidFill>
                  <a:srgbClr val="006BA3"/>
                </a:solidFill>
              </a:rPr>
              <a:t>Монтаж автомобильных </a:t>
            </a:r>
            <a:r>
              <a:rPr lang="ru-RU" sz="3000" b="1" dirty="0" smtClean="0">
                <a:solidFill>
                  <a:srgbClr val="006BA3"/>
                </a:solidFill>
              </a:rPr>
              <a:t>весов. </a:t>
            </a:r>
            <a:br>
              <a:rPr lang="ru-RU" sz="3000" b="1" dirty="0" smtClean="0">
                <a:solidFill>
                  <a:srgbClr val="006BA3"/>
                </a:solidFill>
              </a:rPr>
            </a:br>
            <a:r>
              <a:rPr lang="ru-RU" sz="2000" dirty="0" smtClean="0">
                <a:solidFill>
                  <a:srgbClr val="006BA3"/>
                </a:solidFill>
              </a:rPr>
              <a:t>Виды </a:t>
            </a:r>
            <a:r>
              <a:rPr lang="ru-RU" sz="2000" dirty="0">
                <a:solidFill>
                  <a:srgbClr val="006BA3"/>
                </a:solidFill>
              </a:rPr>
              <a:t>площадок УК-2 с металлическими пандусами</a:t>
            </a:r>
          </a:p>
        </p:txBody>
      </p:sp>
      <p:graphicFrame>
        <p:nvGraphicFramePr>
          <p:cNvPr id="8" name="Таблица 7"/>
          <p:cNvGraphicFramePr>
            <a:graphicFrameLocks noGrp="1"/>
          </p:cNvGraphicFramePr>
          <p:nvPr>
            <p:extLst>
              <p:ext uri="{D42A27DB-BD31-4B8C-83A1-F6EECF244321}">
                <p14:modId xmlns:p14="http://schemas.microsoft.com/office/powerpoint/2010/main" val="1046948534"/>
              </p:ext>
            </p:extLst>
          </p:nvPr>
        </p:nvGraphicFramePr>
        <p:xfrm>
          <a:off x="654757" y="1536803"/>
          <a:ext cx="1987136" cy="2362275"/>
        </p:xfrm>
        <a:graphic>
          <a:graphicData uri="http://schemas.openxmlformats.org/drawingml/2006/table">
            <a:tbl>
              <a:tblPr firstRow="1" firstCol="1" bandRow="1">
                <a:tableStyleId>{5C22544A-7EE6-4342-B048-85BDC9FD1C3A}</a:tableStyleId>
              </a:tblPr>
              <a:tblGrid>
                <a:gridCol w="1987136">
                  <a:extLst>
                    <a:ext uri="{9D8B030D-6E8A-4147-A177-3AD203B41FA5}">
                      <a16:colId xmlns="" xmlns:a16="http://schemas.microsoft.com/office/drawing/2014/main" val="433927954"/>
                    </a:ext>
                  </a:extLst>
                </a:gridCol>
              </a:tblGrid>
              <a:tr h="174976">
                <a:tc>
                  <a:txBody>
                    <a:bodyPr/>
                    <a:lstStyle/>
                    <a:p>
                      <a:pPr algn="ctr">
                        <a:lnSpc>
                          <a:spcPct val="107000"/>
                        </a:lnSpc>
                        <a:spcAft>
                          <a:spcPts val="0"/>
                        </a:spcAft>
                      </a:pPr>
                      <a:r>
                        <a:rPr lang="ru-RU" sz="1100" dirty="0">
                          <a:effectLst/>
                        </a:rPr>
                        <a:t>Асфальт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820325118"/>
                  </a:ext>
                </a:extLst>
              </a:tr>
              <a:tr h="724208">
                <a:tc>
                  <a:txBody>
                    <a:bodyPr/>
                    <a:lstStyle/>
                    <a:p>
                      <a:pPr algn="l">
                        <a:lnSpc>
                          <a:spcPct val="107000"/>
                        </a:lnSpc>
                        <a:spcAft>
                          <a:spcPts val="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100" dirty="0" smtClean="0">
                          <a:effectLst/>
                        </a:rPr>
                        <a:t>+</a:t>
                      </a:r>
                      <a:r>
                        <a:rPr lang="ru-RU" sz="1100" baseline="0" dirty="0" smtClean="0">
                          <a:effectLst/>
                        </a:rPr>
                        <a:t> Минимум затрат на подготовку площадки</a:t>
                      </a:r>
                    </a:p>
                    <a:p>
                      <a:pPr algn="l">
                        <a:lnSpc>
                          <a:spcPct val="107000"/>
                        </a:lnSpc>
                        <a:spcAft>
                          <a:spcPts val="0"/>
                        </a:spcAft>
                      </a:pPr>
                      <a:r>
                        <a:rPr lang="ru-RU" sz="1100" baseline="0" dirty="0" smtClean="0">
                          <a:effectLst/>
                        </a:rPr>
                        <a:t>+ Готовые подъездные пути</a:t>
                      </a:r>
                      <a:endParaRPr lang="ru-RU" sz="1100" dirty="0" smtClean="0">
                        <a:effectLst/>
                      </a:endParaRPr>
                    </a:p>
                    <a:p>
                      <a:pPr>
                        <a:lnSpc>
                          <a:spcPct val="107000"/>
                        </a:lnSpc>
                        <a:spcAft>
                          <a:spcPts val="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Сроки</a:t>
                      </a:r>
                      <a:r>
                        <a:rPr lang="ru-RU" sz="1100" baseline="0" dirty="0" smtClean="0">
                          <a:effectLst/>
                          <a:latin typeface="Calibri" panose="020F0502020204030204" pitchFamily="34" charset="0"/>
                          <a:ea typeface="Calibri" panose="020F0502020204030204" pitchFamily="34" charset="0"/>
                          <a:cs typeface="Times New Roman" panose="02020603050405020304" pitchFamily="18" charset="0"/>
                        </a:rPr>
                        <a:t> изготовления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204393354"/>
                  </a:ext>
                </a:extLst>
              </a:tr>
              <a:tr h="1458679">
                <a:tc>
                  <a:txBody>
                    <a:bodyPr/>
                    <a:lstStyle/>
                    <a:p>
                      <a:pPr marL="0" algn="l" defTabSz="914400" rtl="0" eaLnBrk="1" latinLnBrk="0" hangingPunct="1">
                        <a:lnSpc>
                          <a:spcPct val="107000"/>
                        </a:lnSpc>
                        <a:spcAft>
                          <a:spcPts val="0"/>
                        </a:spcAft>
                      </a:pPr>
                      <a:r>
                        <a:rPr lang="ru-RU" sz="1100" dirty="0">
                          <a:effectLst/>
                        </a:rPr>
                        <a:t> </a:t>
                      </a:r>
                      <a:r>
                        <a:rPr lang="ru-RU" sz="1100" b="1" kern="1200" dirty="0" smtClean="0">
                          <a:solidFill>
                            <a:schemeClr val="lt1"/>
                          </a:solidFill>
                          <a:effectLst/>
                          <a:latin typeface="+mn-lt"/>
                          <a:ea typeface="+mn-ea"/>
                          <a:cs typeface="+mn-cs"/>
                        </a:rPr>
                        <a:t>- Подкладные листы 750х750х6мм обязательно, - Редко, когда бывает ровный и качественный</a:t>
                      </a:r>
                    </a:p>
                    <a:p>
                      <a:pPr marL="0" algn="l" defTabSz="914400" rtl="0" eaLnBrk="1" latinLnBrk="0" hangingPunct="1">
                        <a:lnSpc>
                          <a:spcPct val="107000"/>
                        </a:lnSpc>
                        <a:spcAft>
                          <a:spcPts val="0"/>
                        </a:spcAft>
                      </a:pPr>
                      <a:r>
                        <a:rPr lang="ru-RU" sz="1100" b="1" kern="1200" dirty="0" smtClean="0">
                          <a:solidFill>
                            <a:schemeClr val="lt1"/>
                          </a:solidFill>
                          <a:effectLst/>
                          <a:latin typeface="+mn-lt"/>
                          <a:ea typeface="+mn-ea"/>
                          <a:cs typeface="+mn-cs"/>
                        </a:rPr>
                        <a:t>- Недолговечный вариант</a:t>
                      </a:r>
                    </a:p>
                    <a:p>
                      <a:pPr marL="0" algn="l" defTabSz="914400" rtl="0" eaLnBrk="1" latinLnBrk="0" hangingPunct="1">
                        <a:lnSpc>
                          <a:spcPct val="107000"/>
                        </a:lnSpc>
                        <a:spcAft>
                          <a:spcPts val="0"/>
                        </a:spcAft>
                      </a:pPr>
                      <a:r>
                        <a:rPr lang="ru-RU" sz="1100" b="1" kern="1200" dirty="0" smtClean="0">
                          <a:solidFill>
                            <a:schemeClr val="lt1"/>
                          </a:solidFill>
                          <a:effectLst/>
                          <a:latin typeface="+mn-lt"/>
                          <a:ea typeface="+mn-ea"/>
                          <a:cs typeface="+mn-cs"/>
                        </a:rPr>
                        <a:t>- Скорее всего понадобятся листы металла для выравнивания</a:t>
                      </a:r>
                      <a:endParaRPr lang="ru-RU" sz="1100" b="1" kern="1200" dirty="0">
                        <a:solidFill>
                          <a:schemeClr val="lt1"/>
                        </a:solidFill>
                        <a:effectLst/>
                        <a:latin typeface="+mn-lt"/>
                        <a:ea typeface="+mn-ea"/>
                        <a:cs typeface="+mn-cs"/>
                      </a:endParaRPr>
                    </a:p>
                  </a:txBody>
                  <a:tcPr marL="68580" marR="68580" marT="0" marB="0"/>
                </a:tc>
                <a:extLst>
                  <a:ext uri="{0D108BD9-81ED-4DB2-BD59-A6C34878D82A}">
                    <a16:rowId xmlns="" xmlns:a16="http://schemas.microsoft.com/office/drawing/2014/main" val="2517113170"/>
                  </a:ext>
                </a:extLst>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2627030456"/>
              </p:ext>
            </p:extLst>
          </p:nvPr>
        </p:nvGraphicFramePr>
        <p:xfrm>
          <a:off x="654757" y="3962401"/>
          <a:ext cx="1987135" cy="2235199"/>
        </p:xfrm>
        <a:graphic>
          <a:graphicData uri="http://schemas.openxmlformats.org/drawingml/2006/table">
            <a:tbl>
              <a:tblPr firstRow="1" firstCol="1" bandRow="1">
                <a:tableStyleId>{5C22544A-7EE6-4342-B048-85BDC9FD1C3A}</a:tableStyleId>
              </a:tblPr>
              <a:tblGrid>
                <a:gridCol w="1987135">
                  <a:extLst>
                    <a:ext uri="{9D8B030D-6E8A-4147-A177-3AD203B41FA5}">
                      <a16:colId xmlns="" xmlns:a16="http://schemas.microsoft.com/office/drawing/2014/main" val="4057624488"/>
                    </a:ext>
                  </a:extLst>
                </a:gridCol>
              </a:tblGrid>
              <a:tr h="406211">
                <a:tc>
                  <a:txBody>
                    <a:bodyPr/>
                    <a:lstStyle/>
                    <a:p>
                      <a:pPr algn="ctr">
                        <a:lnSpc>
                          <a:spcPct val="107000"/>
                        </a:lnSpc>
                        <a:spcAft>
                          <a:spcPts val="0"/>
                        </a:spcAft>
                      </a:pPr>
                      <a:r>
                        <a:rPr lang="ru-RU" sz="1100" dirty="0">
                          <a:effectLst/>
                        </a:rPr>
                        <a:t>Существующее дорожное покрытие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202091867"/>
                  </a:ext>
                </a:extLst>
              </a:tr>
              <a:tr h="799675">
                <a:tc>
                  <a:txBody>
                    <a:bodyPr/>
                    <a:lstStyle/>
                    <a:p>
                      <a:pPr marL="0" algn="l" defTabSz="914400" rtl="0" eaLnBrk="1" latinLnBrk="0" hangingPunct="1">
                        <a:lnSpc>
                          <a:spcPct val="107000"/>
                        </a:lnSpc>
                        <a:spcAft>
                          <a:spcPts val="0"/>
                        </a:spcAft>
                      </a:pPr>
                      <a:r>
                        <a:rPr lang="ru-RU" sz="1100" b="1" kern="1200" dirty="0" smtClean="0">
                          <a:solidFill>
                            <a:schemeClr val="lt1"/>
                          </a:solidFill>
                          <a:effectLst/>
                          <a:latin typeface="+mn-lt"/>
                          <a:ea typeface="+mn-ea"/>
                          <a:cs typeface="+mn-cs"/>
                        </a:rPr>
                        <a:t>+ Минимум затрат на подготовку площадки</a:t>
                      </a:r>
                    </a:p>
                    <a:p>
                      <a:pPr marL="0" algn="l" defTabSz="914400" rtl="0" eaLnBrk="1" latinLnBrk="0" hangingPunct="1">
                        <a:lnSpc>
                          <a:spcPct val="107000"/>
                        </a:lnSpc>
                        <a:spcAft>
                          <a:spcPts val="0"/>
                        </a:spcAft>
                      </a:pPr>
                      <a:r>
                        <a:rPr lang="ru-RU" sz="1100" b="1" kern="1200" dirty="0" smtClean="0">
                          <a:solidFill>
                            <a:schemeClr val="lt1"/>
                          </a:solidFill>
                          <a:effectLst/>
                          <a:latin typeface="+mn-lt"/>
                          <a:ea typeface="+mn-ea"/>
                          <a:cs typeface="+mn-cs"/>
                        </a:rPr>
                        <a:t>+ Готовые подъездные пути</a:t>
                      </a:r>
                    </a:p>
                    <a:p>
                      <a:pPr marL="0" algn="l" defTabSz="914400" rtl="0" eaLnBrk="1" latinLnBrk="0" hangingPunct="1">
                        <a:lnSpc>
                          <a:spcPct val="107000"/>
                        </a:lnSpc>
                        <a:spcAft>
                          <a:spcPts val="0"/>
                        </a:spcAft>
                      </a:pPr>
                      <a:r>
                        <a:rPr lang="ru-RU" sz="1100" b="1" kern="1200" dirty="0" smtClean="0">
                          <a:solidFill>
                            <a:schemeClr val="lt1"/>
                          </a:solidFill>
                          <a:effectLst/>
                          <a:latin typeface="+mn-lt"/>
                          <a:ea typeface="+mn-ea"/>
                          <a:cs typeface="+mn-cs"/>
                        </a:rPr>
                        <a:t>+ Мобильность</a:t>
                      </a:r>
                    </a:p>
                  </a:txBody>
                  <a:tcPr marL="68580" marR="68580" marT="0" marB="0"/>
                </a:tc>
                <a:extLst>
                  <a:ext uri="{0D108BD9-81ED-4DB2-BD59-A6C34878D82A}">
                    <a16:rowId xmlns="" xmlns:a16="http://schemas.microsoft.com/office/drawing/2014/main" val="51477490"/>
                  </a:ext>
                </a:extLst>
              </a:tr>
              <a:tr h="1029313">
                <a:tc>
                  <a:txBody>
                    <a:bodyPr/>
                    <a:lstStyle/>
                    <a:p>
                      <a:pPr marL="0" algn="l" defTabSz="914400" rtl="0" eaLnBrk="1" latinLnBrk="0" hangingPunct="1">
                        <a:lnSpc>
                          <a:spcPct val="107000"/>
                        </a:lnSpc>
                        <a:spcAft>
                          <a:spcPts val="0"/>
                        </a:spcAft>
                      </a:pPr>
                      <a:r>
                        <a:rPr lang="ru-RU" sz="1100" b="1" kern="1200" dirty="0" smtClean="0">
                          <a:solidFill>
                            <a:schemeClr val="lt1"/>
                          </a:solidFill>
                          <a:effectLst/>
                          <a:latin typeface="+mn-lt"/>
                          <a:ea typeface="+mn-ea"/>
                          <a:cs typeface="+mn-cs"/>
                        </a:rPr>
                        <a:t>- Редко бывает ровное</a:t>
                      </a:r>
                    </a:p>
                    <a:p>
                      <a:pPr marL="0" algn="l" defTabSz="914400" rtl="0" eaLnBrk="1" latinLnBrk="0" hangingPunct="1">
                        <a:lnSpc>
                          <a:spcPct val="107000"/>
                        </a:lnSpc>
                        <a:spcAft>
                          <a:spcPts val="0"/>
                        </a:spcAft>
                      </a:pPr>
                      <a:r>
                        <a:rPr lang="ru-RU" sz="1100" b="1" kern="1200" dirty="0" smtClean="0">
                          <a:solidFill>
                            <a:schemeClr val="lt1"/>
                          </a:solidFill>
                          <a:effectLst/>
                          <a:latin typeface="+mn-lt"/>
                          <a:ea typeface="+mn-ea"/>
                          <a:cs typeface="+mn-cs"/>
                        </a:rPr>
                        <a:t>- Скорее всего понадобятся листы металла для выравнивания</a:t>
                      </a:r>
                      <a:endParaRPr lang="ru-RU" sz="1100" b="1" kern="1200" dirty="0">
                        <a:solidFill>
                          <a:schemeClr val="lt1"/>
                        </a:solidFill>
                        <a:effectLst/>
                        <a:latin typeface="+mn-lt"/>
                        <a:ea typeface="+mn-ea"/>
                        <a:cs typeface="+mn-cs"/>
                      </a:endParaRPr>
                    </a:p>
                  </a:txBody>
                  <a:tcPr marL="68580" marR="68580" marT="0" marB="0"/>
                </a:tc>
                <a:extLst>
                  <a:ext uri="{0D108BD9-81ED-4DB2-BD59-A6C34878D82A}">
                    <a16:rowId xmlns="" xmlns:a16="http://schemas.microsoft.com/office/drawing/2014/main" val="2972548006"/>
                  </a:ext>
                </a:extLst>
              </a:tr>
            </a:tbl>
          </a:graphicData>
        </a:graphic>
      </p:graphicFrame>
      <p:pic>
        <p:nvPicPr>
          <p:cNvPr id="10" name="Рисунок 9"/>
          <p:cNvPicPr>
            <a:picLocks noChangeAspect="1"/>
          </p:cNvPicPr>
          <p:nvPr/>
        </p:nvPicPr>
        <p:blipFill rotWithShape="1">
          <a:blip r:embed="rId2" cstate="print">
            <a:extLst>
              <a:ext uri="{28A0092B-C50C-407E-A947-70E740481C1C}">
                <a14:useLocalDpi xmlns:a14="http://schemas.microsoft.com/office/drawing/2010/main" val="0"/>
              </a:ext>
            </a:extLst>
          </a:blip>
          <a:srcRect t="30689" b="4238"/>
          <a:stretch/>
        </p:blipFill>
        <p:spPr>
          <a:xfrm>
            <a:off x="2675462" y="1536803"/>
            <a:ext cx="5360070" cy="2357864"/>
          </a:xfrm>
          <a:prstGeom prst="rect">
            <a:avLst/>
          </a:prstGeom>
        </p:spPr>
      </p:pic>
      <p:pic>
        <p:nvPicPr>
          <p:cNvPr id="11" name="Рисунок 10"/>
          <p:cNvPicPr>
            <a:picLocks noChangeAspect="1"/>
          </p:cNvPicPr>
          <p:nvPr/>
        </p:nvPicPr>
        <p:blipFill rotWithShape="1">
          <a:blip r:embed="rId3">
            <a:extLst>
              <a:ext uri="{28A0092B-C50C-407E-A947-70E740481C1C}">
                <a14:useLocalDpi xmlns:a14="http://schemas.microsoft.com/office/drawing/2010/main" val="0"/>
              </a:ext>
            </a:extLst>
          </a:blip>
          <a:srcRect l="210" t="15395" r="-210" b="29005"/>
          <a:stretch/>
        </p:blipFill>
        <p:spPr>
          <a:xfrm>
            <a:off x="2675462" y="3962401"/>
            <a:ext cx="5360070" cy="2235200"/>
          </a:xfrm>
          <a:prstGeom prst="rect">
            <a:avLst/>
          </a:prstGeom>
        </p:spPr>
      </p:pic>
      <p:sp>
        <p:nvSpPr>
          <p:cNvPr id="13" name="Прямоугольник 12"/>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Tree>
    <p:extLst>
      <p:ext uri="{BB962C8B-B14F-4D97-AF65-F5344CB8AC3E}">
        <p14:creationId xmlns:p14="http://schemas.microsoft.com/office/powerpoint/2010/main" val="1664726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4023708322"/>
              </p:ext>
            </p:extLst>
          </p:nvPr>
        </p:nvGraphicFramePr>
        <p:xfrm>
          <a:off x="591207" y="1536802"/>
          <a:ext cx="2050685" cy="2192204"/>
        </p:xfrm>
        <a:graphic>
          <a:graphicData uri="http://schemas.openxmlformats.org/drawingml/2006/table">
            <a:tbl>
              <a:tblPr firstRow="1" firstCol="1" bandRow="1">
                <a:tableStyleId>{5C22544A-7EE6-4342-B048-85BDC9FD1C3A}</a:tableStyleId>
              </a:tblPr>
              <a:tblGrid>
                <a:gridCol w="2050685">
                  <a:extLst>
                    <a:ext uri="{9D8B030D-6E8A-4147-A177-3AD203B41FA5}">
                      <a16:colId xmlns="" xmlns:a16="http://schemas.microsoft.com/office/drawing/2014/main" val="56711930"/>
                    </a:ext>
                  </a:extLst>
                </a:gridCol>
              </a:tblGrid>
              <a:tr h="232007">
                <a:tc>
                  <a:txBody>
                    <a:bodyPr/>
                    <a:lstStyle/>
                    <a:p>
                      <a:pPr algn="ctr">
                        <a:lnSpc>
                          <a:spcPct val="107000"/>
                        </a:lnSpc>
                        <a:spcAft>
                          <a:spcPts val="0"/>
                        </a:spcAft>
                      </a:pPr>
                      <a:r>
                        <a:rPr lang="ru-RU" sz="1100" dirty="0">
                          <a:effectLst/>
                        </a:rPr>
                        <a:t>Плиты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673554368"/>
                  </a:ext>
                </a:extLst>
              </a:tr>
              <a:tr h="723129">
                <a:tc>
                  <a:txBody>
                    <a:bodyPr/>
                    <a:lstStyle/>
                    <a:p>
                      <a:pPr marL="0" algn="l" defTabSz="914400" rtl="0" eaLnBrk="1" latinLnBrk="0" hangingPunct="1">
                        <a:lnSpc>
                          <a:spcPct val="107000"/>
                        </a:lnSpc>
                        <a:spcAft>
                          <a:spcPts val="0"/>
                        </a:spcAft>
                      </a:pPr>
                      <a:r>
                        <a:rPr lang="ru-RU" sz="1100" b="1" kern="1200" dirty="0" smtClean="0">
                          <a:solidFill>
                            <a:schemeClr val="lt1"/>
                          </a:solidFill>
                          <a:effectLst/>
                          <a:latin typeface="+mn-lt"/>
                          <a:ea typeface="+mn-ea"/>
                          <a:cs typeface="+mn-cs"/>
                        </a:rPr>
                        <a:t>+ Дешево и быстро, по сравнению с монолитом </a:t>
                      </a:r>
                      <a:endParaRPr lang="ru-RU" sz="1100" b="1" kern="1200" dirty="0">
                        <a:solidFill>
                          <a:schemeClr val="lt1"/>
                        </a:solidFill>
                        <a:effectLst/>
                        <a:latin typeface="+mn-lt"/>
                        <a:ea typeface="+mn-ea"/>
                        <a:cs typeface="+mn-cs"/>
                      </a:endParaRPr>
                    </a:p>
                    <a:p>
                      <a:pPr marL="0" algn="l" defTabSz="914400" rtl="0" eaLnBrk="1" latinLnBrk="0" hangingPunct="1">
                        <a:lnSpc>
                          <a:spcPct val="107000"/>
                        </a:lnSpc>
                        <a:spcAft>
                          <a:spcPts val="0"/>
                        </a:spcAft>
                      </a:pPr>
                      <a:r>
                        <a:rPr lang="ru-RU" sz="1100" b="1" kern="1200" dirty="0" smtClean="0">
                          <a:solidFill>
                            <a:schemeClr val="lt1"/>
                          </a:solidFill>
                          <a:effectLst/>
                          <a:latin typeface="+mn-lt"/>
                          <a:ea typeface="+mn-ea"/>
                          <a:cs typeface="+mn-cs"/>
                        </a:rPr>
                        <a:t>+ Мобильность</a:t>
                      </a:r>
                      <a:endParaRPr lang="ru-RU" sz="1100" b="1" kern="1200" dirty="0">
                        <a:solidFill>
                          <a:schemeClr val="lt1"/>
                        </a:solidFill>
                        <a:effectLst/>
                        <a:latin typeface="+mn-lt"/>
                        <a:ea typeface="+mn-ea"/>
                        <a:cs typeface="+mn-cs"/>
                      </a:endParaRPr>
                    </a:p>
                  </a:txBody>
                  <a:tcPr marL="68580" marR="68580" marT="0" marB="0"/>
                </a:tc>
                <a:extLst>
                  <a:ext uri="{0D108BD9-81ED-4DB2-BD59-A6C34878D82A}">
                    <a16:rowId xmlns="" xmlns:a16="http://schemas.microsoft.com/office/drawing/2014/main" val="1278110763"/>
                  </a:ext>
                </a:extLst>
              </a:tr>
              <a:tr h="1237068">
                <a:tc>
                  <a:txBody>
                    <a:bodyPr/>
                    <a:lstStyle/>
                    <a:p>
                      <a:pPr marL="0" algn="l" defTabSz="914400" rtl="0" eaLnBrk="1" latinLnBrk="0" hangingPunct="1">
                        <a:lnSpc>
                          <a:spcPct val="107000"/>
                        </a:lnSpc>
                        <a:spcAft>
                          <a:spcPts val="0"/>
                        </a:spcAft>
                      </a:pPr>
                      <a:r>
                        <a:rPr lang="ru-RU" sz="1100" dirty="0">
                          <a:effectLst/>
                        </a:rPr>
                        <a:t> </a:t>
                      </a:r>
                      <a:r>
                        <a:rPr lang="ru-RU" sz="1100" dirty="0" smtClean="0">
                          <a:effectLst/>
                        </a:rPr>
                        <a:t>- </a:t>
                      </a:r>
                      <a:r>
                        <a:rPr lang="ru-RU" sz="1100" b="1" kern="1200" dirty="0" smtClean="0">
                          <a:solidFill>
                            <a:schemeClr val="lt1"/>
                          </a:solidFill>
                          <a:effectLst/>
                          <a:latin typeface="+mn-lt"/>
                          <a:ea typeface="+mn-ea"/>
                          <a:cs typeface="+mn-cs"/>
                        </a:rPr>
                        <a:t>Сложности при выравнивании плит в один уровень </a:t>
                      </a:r>
                    </a:p>
                    <a:p>
                      <a:pPr marL="0" algn="l" defTabSz="914400" rtl="0" eaLnBrk="1" latinLnBrk="0" hangingPunct="1">
                        <a:lnSpc>
                          <a:spcPct val="107000"/>
                        </a:lnSpc>
                        <a:spcAft>
                          <a:spcPts val="0"/>
                        </a:spcAft>
                      </a:pPr>
                      <a:r>
                        <a:rPr lang="ru-RU" sz="1100" b="1" kern="1200" dirty="0" smtClean="0">
                          <a:solidFill>
                            <a:schemeClr val="lt1"/>
                          </a:solidFill>
                          <a:effectLst/>
                          <a:latin typeface="+mn-lt"/>
                          <a:ea typeface="+mn-ea"/>
                          <a:cs typeface="+mn-cs"/>
                        </a:rPr>
                        <a:t>- Подвержены просадке весна/ осень</a:t>
                      </a:r>
                    </a:p>
                    <a:p>
                      <a:pP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577320125"/>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3716200661"/>
              </p:ext>
            </p:extLst>
          </p:nvPr>
        </p:nvGraphicFramePr>
        <p:xfrm>
          <a:off x="591207" y="3768145"/>
          <a:ext cx="2050685" cy="2485898"/>
        </p:xfrm>
        <a:graphic>
          <a:graphicData uri="http://schemas.openxmlformats.org/drawingml/2006/table">
            <a:tbl>
              <a:tblPr firstRow="1" firstCol="1" bandRow="1">
                <a:tableStyleId>{5C22544A-7EE6-4342-B048-85BDC9FD1C3A}</a:tableStyleId>
              </a:tblPr>
              <a:tblGrid>
                <a:gridCol w="2050685">
                  <a:extLst>
                    <a:ext uri="{9D8B030D-6E8A-4147-A177-3AD203B41FA5}">
                      <a16:colId xmlns="" xmlns:a16="http://schemas.microsoft.com/office/drawing/2014/main" val="548100809"/>
                    </a:ext>
                  </a:extLst>
                </a:gridCol>
              </a:tblGrid>
              <a:tr h="227824">
                <a:tc>
                  <a:txBody>
                    <a:bodyPr/>
                    <a:lstStyle/>
                    <a:p>
                      <a:pPr algn="ctr">
                        <a:lnSpc>
                          <a:spcPct val="107000"/>
                        </a:lnSpc>
                        <a:spcAft>
                          <a:spcPts val="0"/>
                        </a:spcAft>
                      </a:pPr>
                      <a:r>
                        <a:rPr lang="ru-RU" sz="1100" dirty="0">
                          <a:effectLst/>
                        </a:rPr>
                        <a:t>Частичный монолит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6958961"/>
                  </a:ext>
                </a:extLst>
              </a:tr>
              <a:tr h="1584684">
                <a:tc>
                  <a:txBody>
                    <a:bodyPr/>
                    <a:lstStyle/>
                    <a:p>
                      <a:pPr marL="0" algn="l" defTabSz="914400" rtl="0" eaLnBrk="1" latinLnBrk="0" hangingPunct="1">
                        <a:lnSpc>
                          <a:spcPct val="107000"/>
                        </a:lnSpc>
                        <a:spcAft>
                          <a:spcPts val="0"/>
                        </a:spcAft>
                      </a:pPr>
                      <a:r>
                        <a:rPr lang="ru-RU" sz="1100" b="1" kern="1200" dirty="0" smtClean="0">
                          <a:solidFill>
                            <a:schemeClr val="lt1"/>
                          </a:solidFill>
                          <a:effectLst/>
                          <a:latin typeface="+mn-lt"/>
                          <a:ea typeface="+mn-ea"/>
                          <a:cs typeface="+mn-cs"/>
                        </a:rPr>
                        <a:t>+ Легче </a:t>
                      </a:r>
                      <a:r>
                        <a:rPr lang="ru-RU" sz="1100" b="1" kern="1200" dirty="0">
                          <a:solidFill>
                            <a:schemeClr val="lt1"/>
                          </a:solidFill>
                          <a:effectLst/>
                          <a:latin typeface="+mn-lt"/>
                          <a:ea typeface="+mn-ea"/>
                          <a:cs typeface="+mn-cs"/>
                        </a:rPr>
                        <a:t>выдержать допуск по перепадам, </a:t>
                      </a:r>
                    </a:p>
                    <a:p>
                      <a:pPr marL="0" algn="l" defTabSz="914400" rtl="0" eaLnBrk="1" latinLnBrk="0" hangingPunct="1">
                        <a:lnSpc>
                          <a:spcPct val="107000"/>
                        </a:lnSpc>
                        <a:spcAft>
                          <a:spcPts val="0"/>
                        </a:spcAft>
                      </a:pPr>
                      <a:r>
                        <a:rPr lang="ru-RU" sz="1100" b="1" kern="1200" dirty="0" smtClean="0">
                          <a:solidFill>
                            <a:schemeClr val="lt1"/>
                          </a:solidFill>
                          <a:effectLst/>
                          <a:latin typeface="+mn-lt"/>
                          <a:ea typeface="+mn-ea"/>
                          <a:cs typeface="+mn-cs"/>
                        </a:rPr>
                        <a:t>+ В меньшей степени подвержен </a:t>
                      </a:r>
                      <a:r>
                        <a:rPr lang="ru-RU" sz="1100" b="1" kern="1200" dirty="0">
                          <a:solidFill>
                            <a:schemeClr val="lt1"/>
                          </a:solidFill>
                          <a:effectLst/>
                          <a:latin typeface="+mn-lt"/>
                          <a:ea typeface="+mn-ea"/>
                          <a:cs typeface="+mn-cs"/>
                        </a:rPr>
                        <a:t>просадке </a:t>
                      </a:r>
                      <a:r>
                        <a:rPr lang="ru-RU" sz="1100" b="1" kern="1200" dirty="0" smtClean="0">
                          <a:solidFill>
                            <a:schemeClr val="lt1"/>
                          </a:solidFill>
                          <a:effectLst/>
                          <a:latin typeface="+mn-lt"/>
                          <a:ea typeface="+mn-ea"/>
                          <a:cs typeface="+mn-cs"/>
                        </a:rPr>
                        <a:t>весна/ осень по </a:t>
                      </a:r>
                      <a:r>
                        <a:rPr lang="ru-RU" sz="1100" b="1" kern="1200" dirty="0">
                          <a:solidFill>
                            <a:schemeClr val="lt1"/>
                          </a:solidFill>
                          <a:effectLst/>
                          <a:latin typeface="+mn-lt"/>
                          <a:ea typeface="+mn-ea"/>
                          <a:cs typeface="+mn-cs"/>
                        </a:rPr>
                        <a:t>сравнению с плитами </a:t>
                      </a:r>
                    </a:p>
                    <a:p>
                      <a:pPr marL="0" algn="l" defTabSz="914400" rtl="0" eaLnBrk="1" latinLnBrk="0" hangingPunct="1">
                        <a:lnSpc>
                          <a:spcPct val="107000"/>
                        </a:lnSpc>
                        <a:spcAft>
                          <a:spcPts val="0"/>
                        </a:spcAft>
                      </a:pPr>
                      <a:r>
                        <a:rPr lang="ru-RU" sz="1100" b="1" kern="1200" dirty="0" smtClean="0">
                          <a:solidFill>
                            <a:schemeClr val="lt1"/>
                          </a:solidFill>
                          <a:effectLst/>
                          <a:latin typeface="+mn-lt"/>
                          <a:ea typeface="+mn-ea"/>
                          <a:cs typeface="+mn-cs"/>
                        </a:rPr>
                        <a:t>+ Экономия бетона, по сравнению с монолитом</a:t>
                      </a:r>
                      <a:endParaRPr lang="ru-RU" sz="1100" b="1" kern="1200" dirty="0">
                        <a:solidFill>
                          <a:schemeClr val="lt1"/>
                        </a:solidFill>
                        <a:effectLst/>
                        <a:latin typeface="+mn-lt"/>
                        <a:ea typeface="+mn-ea"/>
                        <a:cs typeface="+mn-cs"/>
                      </a:endParaRPr>
                    </a:p>
                  </a:txBody>
                  <a:tcPr marL="68580" marR="68580" marT="0" marB="0"/>
                </a:tc>
                <a:extLst>
                  <a:ext uri="{0D108BD9-81ED-4DB2-BD59-A6C34878D82A}">
                    <a16:rowId xmlns="" xmlns:a16="http://schemas.microsoft.com/office/drawing/2014/main" val="2895033405"/>
                  </a:ext>
                </a:extLst>
              </a:tr>
              <a:tr h="673390">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ru-RU" sz="1100" b="1" kern="1200" dirty="0" smtClean="0">
                          <a:solidFill>
                            <a:schemeClr val="lt1"/>
                          </a:solidFill>
                          <a:effectLst/>
                          <a:latin typeface="+mn-lt"/>
                          <a:ea typeface="+mn-ea"/>
                          <a:cs typeface="+mn-cs"/>
                        </a:rPr>
                        <a:t>- Время строительства</a:t>
                      </a:r>
                    </a:p>
                  </a:txBody>
                  <a:tcPr marL="68580" marR="68580" marT="0" marB="0"/>
                </a:tc>
                <a:extLst>
                  <a:ext uri="{0D108BD9-81ED-4DB2-BD59-A6C34878D82A}">
                    <a16:rowId xmlns="" xmlns:a16="http://schemas.microsoft.com/office/drawing/2014/main" val="3899173115"/>
                  </a:ext>
                </a:extLst>
              </a:tr>
            </a:tbl>
          </a:graphicData>
        </a:graphic>
      </p:graphicFrame>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31453" t="51551" r="1674" b="15495"/>
          <a:stretch/>
        </p:blipFill>
        <p:spPr>
          <a:xfrm>
            <a:off x="2670794" y="1536803"/>
            <a:ext cx="5931340" cy="2192203"/>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15063" t="32956" r="20125" b="30831"/>
          <a:stretch/>
        </p:blipFill>
        <p:spPr>
          <a:xfrm>
            <a:off x="2675760" y="3770488"/>
            <a:ext cx="5926374" cy="2483555"/>
          </a:xfrm>
          <a:prstGeom prst="rect">
            <a:avLst/>
          </a:prstGeom>
        </p:spPr>
      </p:pic>
      <p:sp>
        <p:nvSpPr>
          <p:cNvPr id="7" name="Прямоугольник 6"/>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10" name="Заголовок 1"/>
          <p:cNvSpPr>
            <a:spLocks noGrp="1"/>
          </p:cNvSpPr>
          <p:nvPr>
            <p:ph type="title"/>
          </p:nvPr>
        </p:nvSpPr>
        <p:spPr>
          <a:xfrm>
            <a:off x="1301312" y="320453"/>
            <a:ext cx="7886700" cy="1116837"/>
          </a:xfrm>
        </p:spPr>
        <p:txBody>
          <a:bodyPr>
            <a:noAutofit/>
          </a:bodyPr>
          <a:lstStyle/>
          <a:p>
            <a:r>
              <a:rPr lang="ru-RU" sz="3000" b="1" dirty="0">
                <a:solidFill>
                  <a:srgbClr val="006BA3"/>
                </a:solidFill>
              </a:rPr>
              <a:t>Монтаж автомобильных весов. </a:t>
            </a:r>
            <a:r>
              <a:rPr lang="ru-RU" sz="3000" b="1" dirty="0" smtClean="0">
                <a:solidFill>
                  <a:srgbClr val="006BA3"/>
                </a:solidFill>
              </a:rPr>
              <a:t/>
            </a:r>
            <a:br>
              <a:rPr lang="ru-RU" sz="3000" b="1" dirty="0" smtClean="0">
                <a:solidFill>
                  <a:srgbClr val="006BA3"/>
                </a:solidFill>
              </a:rPr>
            </a:br>
            <a:r>
              <a:rPr lang="ru-RU" sz="2000" dirty="0" smtClean="0">
                <a:solidFill>
                  <a:srgbClr val="006BA3"/>
                </a:solidFill>
              </a:rPr>
              <a:t>Виды </a:t>
            </a:r>
            <a:r>
              <a:rPr lang="ru-RU" sz="2000" dirty="0">
                <a:solidFill>
                  <a:srgbClr val="006BA3"/>
                </a:solidFill>
              </a:rPr>
              <a:t>площадок УК-2 с металлическими </a:t>
            </a:r>
            <a:r>
              <a:rPr lang="ru-RU" sz="2000" dirty="0" smtClean="0">
                <a:solidFill>
                  <a:srgbClr val="006BA3"/>
                </a:solidFill>
              </a:rPr>
              <a:t>пандусами</a:t>
            </a:r>
            <a:endParaRPr lang="ru-RU" sz="2000" dirty="0">
              <a:solidFill>
                <a:srgbClr val="006BA3"/>
              </a:solidFill>
            </a:endParaRPr>
          </a:p>
        </p:txBody>
      </p:sp>
    </p:spTree>
    <p:extLst>
      <p:ext uri="{BB962C8B-B14F-4D97-AF65-F5344CB8AC3E}">
        <p14:creationId xmlns:p14="http://schemas.microsoft.com/office/powerpoint/2010/main" val="41358893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6795" y="270529"/>
            <a:ext cx="7886700" cy="1116837"/>
          </a:xfrm>
        </p:spPr>
        <p:txBody>
          <a:bodyPr>
            <a:normAutofit/>
          </a:bodyPr>
          <a:lstStyle/>
          <a:p>
            <a:r>
              <a:rPr lang="ru-RU" sz="3000" b="1" dirty="0">
                <a:solidFill>
                  <a:srgbClr val="006BA3"/>
                </a:solidFill>
              </a:rPr>
              <a:t>Монтаж автомобильных весов</a:t>
            </a:r>
            <a:r>
              <a:rPr lang="en-US" sz="3000" b="1" dirty="0">
                <a:solidFill>
                  <a:srgbClr val="006BA3"/>
                </a:solidFill>
              </a:rPr>
              <a:t/>
            </a:r>
            <a:br>
              <a:rPr lang="en-US" sz="3000" b="1" dirty="0">
                <a:solidFill>
                  <a:srgbClr val="006BA3"/>
                </a:solidFill>
              </a:rPr>
            </a:br>
            <a:r>
              <a:rPr lang="ru-RU" sz="2000" dirty="0">
                <a:solidFill>
                  <a:srgbClr val="006BA3"/>
                </a:solidFill>
              </a:rPr>
              <a:t>Виды </a:t>
            </a:r>
            <a:r>
              <a:rPr lang="ru-RU" sz="2000" dirty="0" smtClean="0">
                <a:solidFill>
                  <a:srgbClr val="006BA3"/>
                </a:solidFill>
              </a:rPr>
              <a:t>площадок</a:t>
            </a:r>
            <a:endParaRPr lang="ru-RU" sz="2000" dirty="0">
              <a:solidFill>
                <a:srgbClr val="006BA3"/>
              </a:solidFill>
            </a:endParaRPr>
          </a:p>
        </p:txBody>
      </p:sp>
      <p:sp>
        <p:nvSpPr>
          <p:cNvPr id="5" name="Прямоугольник 4"/>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492816238"/>
              </p:ext>
            </p:extLst>
          </p:nvPr>
        </p:nvGraphicFramePr>
        <p:xfrm>
          <a:off x="921114" y="1499537"/>
          <a:ext cx="2058567" cy="2406088"/>
        </p:xfrm>
        <a:graphic>
          <a:graphicData uri="http://schemas.openxmlformats.org/drawingml/2006/table">
            <a:tbl>
              <a:tblPr firstRow="1" firstCol="1" bandRow="1">
                <a:tableStyleId>{5C22544A-7EE6-4342-B048-85BDC9FD1C3A}</a:tableStyleId>
              </a:tblPr>
              <a:tblGrid>
                <a:gridCol w="2058567">
                  <a:extLst>
                    <a:ext uri="{9D8B030D-6E8A-4147-A177-3AD203B41FA5}">
                      <a16:colId xmlns="" xmlns:a16="http://schemas.microsoft.com/office/drawing/2014/main" val="3437559937"/>
                    </a:ext>
                  </a:extLst>
                </a:gridCol>
              </a:tblGrid>
              <a:tr h="173858">
                <a:tc>
                  <a:txBody>
                    <a:bodyPr/>
                    <a:lstStyle/>
                    <a:p>
                      <a:pPr algn="ctr">
                        <a:lnSpc>
                          <a:spcPct val="107000"/>
                        </a:lnSpc>
                        <a:spcAft>
                          <a:spcPts val="0"/>
                        </a:spcAft>
                      </a:pPr>
                      <a:r>
                        <a:rPr lang="ru-RU" sz="1100" dirty="0">
                          <a:effectLst/>
                        </a:rPr>
                        <a:t>Монолит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302555969"/>
                  </a:ext>
                </a:extLst>
              </a:tr>
              <a:tr h="983518">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ru-RU" sz="1100" b="1" kern="1200" dirty="0" smtClean="0">
                          <a:solidFill>
                            <a:schemeClr val="lt1"/>
                          </a:solidFill>
                          <a:effectLst/>
                          <a:latin typeface="+mn-lt"/>
                          <a:ea typeface="+mn-ea"/>
                          <a:cs typeface="+mn-cs"/>
                        </a:rPr>
                        <a:t>+ Долговечность</a:t>
                      </a:r>
                      <a:endParaRPr lang="ru-RU" sz="1100" b="1" kern="1200" dirty="0">
                        <a:solidFill>
                          <a:schemeClr val="lt1"/>
                        </a:solidFill>
                        <a:effectLst/>
                        <a:latin typeface="+mn-lt"/>
                        <a:ea typeface="+mn-ea"/>
                        <a:cs typeface="+mn-cs"/>
                      </a:endParaRPr>
                    </a:p>
                    <a:p>
                      <a:pPr marL="0" marR="0" indent="0" algn="l" defTabSz="914400" rtl="0" eaLnBrk="1" fontAlgn="auto" latinLnBrk="0" hangingPunct="1">
                        <a:lnSpc>
                          <a:spcPct val="107000"/>
                        </a:lnSpc>
                        <a:spcBef>
                          <a:spcPts val="0"/>
                        </a:spcBef>
                        <a:spcAft>
                          <a:spcPts val="0"/>
                        </a:spcAft>
                        <a:buClrTx/>
                        <a:buSzTx/>
                        <a:buFontTx/>
                        <a:buNone/>
                        <a:tabLst/>
                        <a:defRPr/>
                      </a:pPr>
                      <a:r>
                        <a:rPr lang="ru-RU" sz="1100" b="1" kern="1200" dirty="0" smtClean="0">
                          <a:solidFill>
                            <a:schemeClr val="lt1"/>
                          </a:solidFill>
                          <a:effectLst/>
                          <a:latin typeface="+mn-lt"/>
                          <a:ea typeface="+mn-ea"/>
                          <a:cs typeface="+mn-cs"/>
                        </a:rPr>
                        <a:t>+ Не </a:t>
                      </a:r>
                      <a:r>
                        <a:rPr lang="ru-RU" sz="1100" b="1" kern="1200" dirty="0">
                          <a:solidFill>
                            <a:schemeClr val="lt1"/>
                          </a:solidFill>
                          <a:effectLst/>
                          <a:latin typeface="+mn-lt"/>
                          <a:ea typeface="+mn-ea"/>
                          <a:cs typeface="+mn-cs"/>
                        </a:rPr>
                        <a:t>доставляет проблем при </a:t>
                      </a:r>
                      <a:r>
                        <a:rPr lang="ru-RU" sz="1100" b="1" kern="1200" dirty="0" smtClean="0">
                          <a:solidFill>
                            <a:schemeClr val="lt1"/>
                          </a:solidFill>
                          <a:effectLst/>
                          <a:latin typeface="+mn-lt"/>
                          <a:ea typeface="+mn-ea"/>
                          <a:cs typeface="+mn-cs"/>
                        </a:rPr>
                        <a:t>эксплуатации</a:t>
                      </a:r>
                      <a:endParaRPr lang="ru-RU" sz="1100" b="1" kern="1200" dirty="0">
                        <a:solidFill>
                          <a:schemeClr val="lt1"/>
                        </a:solidFill>
                        <a:effectLst/>
                        <a:latin typeface="+mn-lt"/>
                        <a:ea typeface="+mn-ea"/>
                        <a:cs typeface="+mn-cs"/>
                      </a:endParaRPr>
                    </a:p>
                  </a:txBody>
                  <a:tcPr marL="68580" marR="68580" marT="0" marB="0"/>
                </a:tc>
                <a:extLst>
                  <a:ext uri="{0D108BD9-81ED-4DB2-BD59-A6C34878D82A}">
                    <a16:rowId xmlns="" xmlns:a16="http://schemas.microsoft.com/office/drawing/2014/main" val="1439508071"/>
                  </a:ext>
                </a:extLst>
              </a:tr>
              <a:tr h="1243182">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ru-RU" sz="1100" b="1" kern="1200" dirty="0" smtClean="0">
                          <a:solidFill>
                            <a:schemeClr val="lt1"/>
                          </a:solidFill>
                          <a:effectLst/>
                          <a:latin typeface="+mn-lt"/>
                          <a:ea typeface="+mn-ea"/>
                          <a:cs typeface="+mn-cs"/>
                        </a:rPr>
                        <a:t>- Высокая стоимость изготовления</a:t>
                      </a:r>
                    </a:p>
                    <a:p>
                      <a:pPr marL="0" marR="0" indent="0" algn="l" defTabSz="914400" rtl="0" eaLnBrk="1" fontAlgn="auto" latinLnBrk="0" hangingPunct="1">
                        <a:lnSpc>
                          <a:spcPct val="107000"/>
                        </a:lnSpc>
                        <a:spcBef>
                          <a:spcPts val="0"/>
                        </a:spcBef>
                        <a:spcAft>
                          <a:spcPts val="0"/>
                        </a:spcAft>
                        <a:buClrTx/>
                        <a:buSzTx/>
                        <a:buFontTx/>
                        <a:buNone/>
                        <a:tabLst/>
                        <a:defRPr/>
                      </a:pPr>
                      <a:r>
                        <a:rPr lang="ru-RU" sz="1100" b="1" kern="1200" dirty="0" smtClean="0">
                          <a:solidFill>
                            <a:schemeClr val="lt1"/>
                          </a:solidFill>
                          <a:effectLst/>
                          <a:latin typeface="+mn-lt"/>
                          <a:ea typeface="+mn-ea"/>
                          <a:cs typeface="+mn-cs"/>
                        </a:rPr>
                        <a:t>- Большие сроки изготовления</a:t>
                      </a:r>
                    </a:p>
                    <a:p>
                      <a:pPr marL="0" marR="0" indent="0" algn="l" defTabSz="914400" rtl="0" eaLnBrk="1" fontAlgn="auto" latinLnBrk="0" hangingPunct="1">
                        <a:lnSpc>
                          <a:spcPct val="107000"/>
                        </a:lnSpc>
                        <a:spcBef>
                          <a:spcPts val="0"/>
                        </a:spcBef>
                        <a:spcAft>
                          <a:spcPts val="0"/>
                        </a:spcAft>
                        <a:buClrTx/>
                        <a:buSzTx/>
                        <a:buFontTx/>
                        <a:buNone/>
                        <a:tabLst/>
                        <a:defRPr/>
                      </a:pPr>
                      <a:r>
                        <a:rPr lang="ru-RU" sz="1100" b="1" kern="1200" dirty="0" smtClean="0">
                          <a:solidFill>
                            <a:schemeClr val="lt1"/>
                          </a:solidFill>
                          <a:effectLst/>
                          <a:latin typeface="+mn-lt"/>
                          <a:ea typeface="+mn-ea"/>
                          <a:cs typeface="+mn-cs"/>
                        </a:rPr>
                        <a:t>- Мобильность</a:t>
                      </a:r>
                    </a:p>
                    <a:p>
                      <a:pPr>
                        <a:lnSpc>
                          <a:spcPct val="107000"/>
                        </a:lnSpc>
                        <a:spcAft>
                          <a:spcPts val="0"/>
                        </a:spcAft>
                      </a:pPr>
                      <a:endParaRPr lang="ru-RU"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649344039"/>
                  </a:ext>
                </a:extLst>
              </a:tr>
            </a:tbl>
          </a:graphicData>
        </a:graphic>
      </p:graphicFrame>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161" t="38997" r="572" b="20650"/>
          <a:stretch/>
        </p:blipFill>
        <p:spPr>
          <a:xfrm>
            <a:off x="2995447" y="1494558"/>
            <a:ext cx="4452396" cy="2405536"/>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28417" b="329"/>
          <a:stretch/>
        </p:blipFill>
        <p:spPr>
          <a:xfrm>
            <a:off x="2995448" y="3936936"/>
            <a:ext cx="4452396" cy="2379317"/>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141665106"/>
              </p:ext>
            </p:extLst>
          </p:nvPr>
        </p:nvGraphicFramePr>
        <p:xfrm>
          <a:off x="913230" y="3929053"/>
          <a:ext cx="2058567" cy="2387200"/>
        </p:xfrm>
        <a:graphic>
          <a:graphicData uri="http://schemas.openxmlformats.org/drawingml/2006/table">
            <a:tbl>
              <a:tblPr firstRow="1" firstCol="1" bandRow="1">
                <a:tableStyleId>{5C22544A-7EE6-4342-B048-85BDC9FD1C3A}</a:tableStyleId>
              </a:tblPr>
              <a:tblGrid>
                <a:gridCol w="2058567">
                  <a:extLst>
                    <a:ext uri="{9D8B030D-6E8A-4147-A177-3AD203B41FA5}">
                      <a16:colId xmlns="" xmlns:a16="http://schemas.microsoft.com/office/drawing/2014/main" val="3437559937"/>
                    </a:ext>
                  </a:extLst>
                </a:gridCol>
              </a:tblGrid>
              <a:tr h="274940">
                <a:tc>
                  <a:txBody>
                    <a:bodyPr/>
                    <a:lstStyle/>
                    <a:p>
                      <a:pPr algn="ctr">
                        <a:lnSpc>
                          <a:spcPct val="107000"/>
                        </a:lnSpc>
                        <a:spcAft>
                          <a:spcPts val="0"/>
                        </a:spcAft>
                      </a:pPr>
                      <a:r>
                        <a:rPr lang="ru-RU" sz="1100" dirty="0" smtClean="0">
                          <a:effectLst/>
                        </a:rPr>
                        <a:t>Приямок</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302555969"/>
                  </a:ext>
                </a:extLst>
              </a:tr>
              <a:tr h="932971">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ru-RU" sz="1100" b="1" kern="1200" dirty="0" smtClean="0">
                          <a:solidFill>
                            <a:schemeClr val="lt1"/>
                          </a:solidFill>
                          <a:effectLst/>
                          <a:latin typeface="+mn-lt"/>
                          <a:ea typeface="+mn-ea"/>
                          <a:cs typeface="+mn-cs"/>
                        </a:rPr>
                        <a:t>+ Долговечность</a:t>
                      </a:r>
                    </a:p>
                    <a:p>
                      <a:pPr marL="0" marR="0" indent="0" algn="l" defTabSz="914400" rtl="0" eaLnBrk="1" fontAlgn="auto" latinLnBrk="0" hangingPunct="1">
                        <a:lnSpc>
                          <a:spcPct val="107000"/>
                        </a:lnSpc>
                        <a:spcBef>
                          <a:spcPts val="0"/>
                        </a:spcBef>
                        <a:spcAft>
                          <a:spcPts val="0"/>
                        </a:spcAft>
                        <a:buClrTx/>
                        <a:buSzTx/>
                        <a:buFontTx/>
                        <a:buNone/>
                        <a:tabLst/>
                        <a:defRPr/>
                      </a:pPr>
                      <a:r>
                        <a:rPr lang="ru-RU" sz="1100" b="1" kern="1200" dirty="0" smtClean="0">
                          <a:solidFill>
                            <a:schemeClr val="lt1"/>
                          </a:solidFill>
                          <a:effectLst/>
                          <a:latin typeface="+mn-lt"/>
                          <a:ea typeface="+mn-ea"/>
                          <a:cs typeface="+mn-cs"/>
                        </a:rPr>
                        <a:t>+ В уровень с общим дорожным покрытием</a:t>
                      </a:r>
                      <a:endParaRPr lang="ru-RU" sz="1100" b="1" kern="1200" dirty="0">
                        <a:solidFill>
                          <a:schemeClr val="lt1"/>
                        </a:solidFill>
                        <a:effectLst/>
                        <a:latin typeface="+mn-lt"/>
                        <a:ea typeface="+mn-ea"/>
                        <a:cs typeface="+mn-cs"/>
                      </a:endParaRPr>
                    </a:p>
                  </a:txBody>
                  <a:tcPr marL="68580" marR="68580" marT="0" marB="0"/>
                </a:tc>
                <a:extLst>
                  <a:ext uri="{0D108BD9-81ED-4DB2-BD59-A6C34878D82A}">
                    <a16:rowId xmlns="" xmlns:a16="http://schemas.microsoft.com/office/drawing/2014/main" val="1439508071"/>
                  </a:ext>
                </a:extLst>
              </a:tr>
              <a:tr h="1179289">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ru-RU" sz="1100" b="1" kern="1200" dirty="0" smtClean="0">
                          <a:solidFill>
                            <a:schemeClr val="lt1"/>
                          </a:solidFill>
                          <a:effectLst/>
                          <a:latin typeface="+mn-lt"/>
                          <a:ea typeface="+mn-ea"/>
                          <a:cs typeface="+mn-cs"/>
                        </a:rPr>
                        <a:t>- Накапливание грязи и воды в приямке</a:t>
                      </a:r>
                    </a:p>
                    <a:p>
                      <a:pPr marL="0" marR="0" indent="0" algn="l" defTabSz="914400" rtl="0" eaLnBrk="1" fontAlgn="auto" latinLnBrk="0" hangingPunct="1">
                        <a:lnSpc>
                          <a:spcPct val="107000"/>
                        </a:lnSpc>
                        <a:spcBef>
                          <a:spcPts val="0"/>
                        </a:spcBef>
                        <a:spcAft>
                          <a:spcPts val="0"/>
                        </a:spcAft>
                        <a:buClrTx/>
                        <a:buSzTx/>
                        <a:buFontTx/>
                        <a:buNone/>
                        <a:tabLst/>
                        <a:defRPr/>
                      </a:pPr>
                      <a:r>
                        <a:rPr lang="ru-RU" sz="1100" b="1" kern="1200" dirty="0" smtClean="0">
                          <a:solidFill>
                            <a:schemeClr val="lt1"/>
                          </a:solidFill>
                          <a:effectLst/>
                          <a:latin typeface="+mn-lt"/>
                          <a:ea typeface="+mn-ea"/>
                          <a:cs typeface="+mn-cs"/>
                        </a:rPr>
                        <a:t>- Высокая стоимость изготовления</a:t>
                      </a:r>
                    </a:p>
                    <a:p>
                      <a:pPr marL="0" marR="0" indent="0" algn="l" defTabSz="914400" rtl="0" eaLnBrk="1" fontAlgn="auto" latinLnBrk="0" hangingPunct="1">
                        <a:lnSpc>
                          <a:spcPct val="107000"/>
                        </a:lnSpc>
                        <a:spcBef>
                          <a:spcPts val="0"/>
                        </a:spcBef>
                        <a:spcAft>
                          <a:spcPts val="0"/>
                        </a:spcAft>
                        <a:buClrTx/>
                        <a:buSzTx/>
                        <a:buFontTx/>
                        <a:buNone/>
                        <a:tabLst/>
                        <a:defRPr/>
                      </a:pPr>
                      <a:r>
                        <a:rPr lang="ru-RU" sz="1100" b="1" kern="1200" dirty="0" smtClean="0">
                          <a:solidFill>
                            <a:schemeClr val="lt1"/>
                          </a:solidFill>
                          <a:effectLst/>
                          <a:latin typeface="+mn-lt"/>
                          <a:ea typeface="+mn-ea"/>
                          <a:cs typeface="+mn-cs"/>
                        </a:rPr>
                        <a:t>- Большие сроки изготовления</a:t>
                      </a:r>
                    </a:p>
                    <a:p>
                      <a:pPr marL="0" marR="0" indent="0" algn="l" defTabSz="914400" rtl="0" eaLnBrk="1" fontAlgn="auto" latinLnBrk="0" hangingPunct="1">
                        <a:lnSpc>
                          <a:spcPct val="107000"/>
                        </a:lnSpc>
                        <a:spcBef>
                          <a:spcPts val="0"/>
                        </a:spcBef>
                        <a:spcAft>
                          <a:spcPts val="0"/>
                        </a:spcAft>
                        <a:buClrTx/>
                        <a:buSzTx/>
                        <a:buFontTx/>
                        <a:buNone/>
                        <a:tabLst/>
                        <a:defRPr/>
                      </a:pPr>
                      <a:r>
                        <a:rPr lang="ru-RU" sz="1100" b="1" kern="1200" dirty="0" smtClean="0">
                          <a:solidFill>
                            <a:schemeClr val="lt1"/>
                          </a:solidFill>
                          <a:effectLst/>
                          <a:latin typeface="+mn-lt"/>
                          <a:ea typeface="+mn-ea"/>
                          <a:cs typeface="+mn-cs"/>
                        </a:rPr>
                        <a:t>- Мобильность</a:t>
                      </a:r>
                    </a:p>
                  </a:txBody>
                  <a:tcPr marL="68580" marR="68580" marT="0" marB="0"/>
                </a:tc>
                <a:extLst>
                  <a:ext uri="{0D108BD9-81ED-4DB2-BD59-A6C34878D82A}">
                    <a16:rowId xmlns="" xmlns:a16="http://schemas.microsoft.com/office/drawing/2014/main" val="2649344039"/>
                  </a:ext>
                </a:extLst>
              </a:tr>
            </a:tbl>
          </a:graphicData>
        </a:graphic>
      </p:graphicFrame>
    </p:spTree>
    <p:extLst>
      <p:ext uri="{BB962C8B-B14F-4D97-AF65-F5344CB8AC3E}">
        <p14:creationId xmlns:p14="http://schemas.microsoft.com/office/powerpoint/2010/main" val="739417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632857" y="1900873"/>
            <a:ext cx="4124176" cy="1668494"/>
          </a:xfrm>
          <a:prstGeom prst="rect">
            <a:avLst/>
          </a:prstGeom>
          <a:solidFill>
            <a:schemeClr val="bg1"/>
          </a:solidFill>
          <a:ln>
            <a:solidFill>
              <a:srgbClr val="47C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3" name="TextBox 2"/>
          <p:cNvSpPr txBox="1"/>
          <p:nvPr/>
        </p:nvSpPr>
        <p:spPr>
          <a:xfrm>
            <a:off x="1298762" y="1088317"/>
            <a:ext cx="7729487" cy="584775"/>
          </a:xfrm>
          <a:prstGeom prst="rect">
            <a:avLst/>
          </a:prstGeom>
          <a:noFill/>
        </p:spPr>
        <p:txBody>
          <a:bodyPr wrap="none" rtlCol="0">
            <a:spAutoFit/>
          </a:bodyPr>
          <a:lstStyle/>
          <a:p>
            <a:pPr algn="ctr"/>
            <a:r>
              <a:rPr lang="ru-RU" sz="1600" b="1" dirty="0" smtClean="0">
                <a:solidFill>
                  <a:schemeClr val="tx2"/>
                </a:solidFill>
              </a:rPr>
              <a:t>предназначены для взвешивания автомобилей и подвижных составов, измерения  </a:t>
            </a:r>
          </a:p>
          <a:p>
            <a:pPr algn="ctr"/>
            <a:r>
              <a:rPr lang="ru-RU" sz="1600" b="1" dirty="0" smtClean="0">
                <a:solidFill>
                  <a:schemeClr val="tx2"/>
                </a:solidFill>
              </a:rPr>
              <a:t>нагрузки </a:t>
            </a:r>
            <a:r>
              <a:rPr lang="ru-RU" sz="1600" b="1" dirty="0">
                <a:solidFill>
                  <a:schemeClr val="tx2"/>
                </a:solidFill>
              </a:rPr>
              <a:t>на ось или группу осей в </a:t>
            </a:r>
            <a:r>
              <a:rPr lang="ru-RU" sz="1600" b="1" dirty="0" smtClean="0">
                <a:solidFill>
                  <a:schemeClr val="tx2"/>
                </a:solidFill>
              </a:rPr>
              <a:t>статике с полным заездом на весовую платформу</a:t>
            </a:r>
            <a:endParaRPr lang="ru-RU" sz="1600" b="1" dirty="0">
              <a:solidFill>
                <a:schemeClr val="tx2"/>
              </a:solidFill>
            </a:endParaRPr>
          </a:p>
        </p:txBody>
      </p:sp>
      <p:sp>
        <p:nvSpPr>
          <p:cNvPr id="6" name="Прямоугольник 5"/>
          <p:cNvSpPr/>
          <p:nvPr/>
        </p:nvSpPr>
        <p:spPr>
          <a:xfrm>
            <a:off x="1712422" y="1890122"/>
            <a:ext cx="4144091" cy="1723549"/>
          </a:xfrm>
          <a:prstGeom prst="rect">
            <a:avLst/>
          </a:prstGeom>
        </p:spPr>
        <p:txBody>
          <a:bodyPr wrap="square">
            <a:spAutoFit/>
          </a:bodyPr>
          <a:lstStyle/>
          <a:p>
            <a:pPr defTabSz="1080000">
              <a:tabLst>
                <a:tab pos="1080000" algn="dec"/>
              </a:tabLst>
            </a:pPr>
            <a:r>
              <a:rPr lang="ru-RU" dirty="0">
                <a:solidFill>
                  <a:schemeClr val="tx2"/>
                </a:solidFill>
                <a:latin typeface="+mj-lt"/>
              </a:rPr>
              <a:t>Нагрузка</a:t>
            </a:r>
            <a:r>
              <a:rPr lang="ru-RU" dirty="0" smtClean="0">
                <a:solidFill>
                  <a:schemeClr val="tx2"/>
                </a:solidFill>
                <a:latin typeface="+mj-lt"/>
              </a:rPr>
              <a:t>:		</a:t>
            </a:r>
            <a:r>
              <a:rPr lang="en-US" b="1" dirty="0" smtClean="0">
                <a:solidFill>
                  <a:schemeClr val="tx2"/>
                </a:solidFill>
              </a:rPr>
              <a:t>2</a:t>
            </a:r>
            <a:r>
              <a:rPr lang="ru-RU" b="1" dirty="0" smtClean="0">
                <a:solidFill>
                  <a:schemeClr val="tx2"/>
                </a:solidFill>
              </a:rPr>
              <a:t>0 т </a:t>
            </a:r>
            <a:r>
              <a:rPr lang="ru-RU" b="1" dirty="0">
                <a:solidFill>
                  <a:schemeClr val="tx2"/>
                </a:solidFill>
              </a:rPr>
              <a:t>–</a:t>
            </a:r>
            <a:r>
              <a:rPr lang="ru-RU" b="1" dirty="0" smtClean="0">
                <a:solidFill>
                  <a:schemeClr val="tx2"/>
                </a:solidFill>
              </a:rPr>
              <a:t> 120 т </a:t>
            </a:r>
            <a:r>
              <a:rPr lang="ru-RU" b="1" dirty="0">
                <a:solidFill>
                  <a:schemeClr val="tx2"/>
                </a:solidFill>
              </a:rPr>
              <a:t>(400 </a:t>
            </a:r>
            <a:r>
              <a:rPr lang="ru-RU" b="1" dirty="0" smtClean="0">
                <a:solidFill>
                  <a:schemeClr val="tx2"/>
                </a:solidFill>
              </a:rPr>
              <a:t>т) </a:t>
            </a:r>
            <a:r>
              <a:rPr lang="ru-RU" dirty="0" smtClean="0">
                <a:solidFill>
                  <a:schemeClr val="tx2"/>
                </a:solidFill>
                <a:latin typeface="+mj-lt"/>
              </a:rPr>
              <a:t>Цена </a:t>
            </a:r>
            <a:r>
              <a:rPr lang="ru-RU" dirty="0">
                <a:solidFill>
                  <a:schemeClr val="tx2"/>
                </a:solidFill>
                <a:latin typeface="+mj-lt"/>
              </a:rPr>
              <a:t>деления</a:t>
            </a:r>
            <a:r>
              <a:rPr lang="ru-RU" dirty="0" smtClean="0">
                <a:solidFill>
                  <a:schemeClr val="tx2"/>
                </a:solidFill>
                <a:latin typeface="+mj-lt"/>
              </a:rPr>
              <a:t>:	</a:t>
            </a:r>
            <a:r>
              <a:rPr lang="en-US" b="1" dirty="0">
                <a:solidFill>
                  <a:schemeClr val="tx2"/>
                </a:solidFill>
              </a:rPr>
              <a:t>5</a:t>
            </a:r>
            <a:r>
              <a:rPr lang="ru-RU" b="1" dirty="0">
                <a:solidFill>
                  <a:schemeClr val="tx2"/>
                </a:solidFill>
              </a:rPr>
              <a:t> кг –</a:t>
            </a:r>
            <a:r>
              <a:rPr lang="ru-RU" b="1" dirty="0" smtClean="0">
                <a:solidFill>
                  <a:schemeClr val="tx2"/>
                </a:solidFill>
              </a:rPr>
              <a:t> 500 кг</a:t>
            </a:r>
            <a:endParaRPr lang="ru-RU" b="1" dirty="0">
              <a:solidFill>
                <a:schemeClr val="tx2"/>
              </a:solidFill>
            </a:endParaRPr>
          </a:p>
          <a:p>
            <a:pPr defTabSz="1080000">
              <a:tabLst>
                <a:tab pos="1080000" algn="dec"/>
              </a:tabLst>
            </a:pPr>
            <a:r>
              <a:rPr lang="ru-RU" dirty="0">
                <a:solidFill>
                  <a:schemeClr val="tx2"/>
                </a:solidFill>
                <a:latin typeface="+mj-lt"/>
              </a:rPr>
              <a:t>Размер платформы</a:t>
            </a:r>
            <a:r>
              <a:rPr lang="ru-RU" dirty="0" smtClean="0">
                <a:solidFill>
                  <a:schemeClr val="tx2"/>
                </a:solidFill>
                <a:latin typeface="+mj-lt"/>
              </a:rPr>
              <a:t>:	</a:t>
            </a:r>
            <a:r>
              <a:rPr lang="ru-RU" b="1" dirty="0" smtClean="0">
                <a:solidFill>
                  <a:schemeClr val="tx2"/>
                </a:solidFill>
              </a:rPr>
              <a:t>6 м – 27 м</a:t>
            </a:r>
          </a:p>
          <a:p>
            <a:pPr defTabSz="1080000">
              <a:tabLst>
                <a:tab pos="1080000" algn="dec"/>
              </a:tabLst>
            </a:pPr>
            <a:r>
              <a:rPr lang="ru-RU" dirty="0">
                <a:solidFill>
                  <a:schemeClr val="tx2"/>
                </a:solidFill>
                <a:latin typeface="+mj-lt"/>
              </a:rPr>
              <a:t>Класс точности:            </a:t>
            </a:r>
            <a:r>
              <a:rPr lang="en-US" b="1" dirty="0" smtClean="0">
                <a:solidFill>
                  <a:schemeClr val="tx2"/>
                </a:solidFill>
              </a:rPr>
              <a:t>III </a:t>
            </a:r>
            <a:r>
              <a:rPr lang="en-US" b="1" dirty="0">
                <a:solidFill>
                  <a:schemeClr val="tx2"/>
                </a:solidFill>
              </a:rPr>
              <a:t>(</a:t>
            </a:r>
            <a:r>
              <a:rPr lang="ru-RU" b="1" dirty="0">
                <a:solidFill>
                  <a:schemeClr val="tx2"/>
                </a:solidFill>
              </a:rPr>
              <a:t>средний</a:t>
            </a:r>
            <a:r>
              <a:rPr lang="ru-RU" b="1" dirty="0" smtClean="0">
                <a:solidFill>
                  <a:schemeClr val="tx2"/>
                </a:solidFill>
              </a:rPr>
              <a:t>)</a:t>
            </a:r>
          </a:p>
          <a:p>
            <a:pPr defTabSz="1080000">
              <a:tabLst>
                <a:tab pos="1080000" algn="dec"/>
              </a:tabLst>
            </a:pPr>
            <a:r>
              <a:rPr lang="ru-RU" dirty="0" smtClean="0">
                <a:solidFill>
                  <a:schemeClr val="tx2"/>
                </a:solidFill>
                <a:latin typeface="+mj-lt"/>
              </a:rPr>
              <a:t>2х интервальная модификация</a:t>
            </a:r>
            <a:endParaRPr lang="ru-RU" dirty="0">
              <a:solidFill>
                <a:schemeClr val="tx2"/>
              </a:solidFill>
              <a:latin typeface="+mj-lt"/>
            </a:endParaRPr>
          </a:p>
          <a:p>
            <a:pPr defTabSz="1080000">
              <a:spcAft>
                <a:spcPts val="600"/>
              </a:spcAft>
              <a:tabLst>
                <a:tab pos="1080000" algn="dec"/>
              </a:tabLst>
            </a:pPr>
            <a:endParaRPr lang="ru-RU" sz="1600" b="1" dirty="0">
              <a:solidFill>
                <a:schemeClr val="tx2"/>
              </a:solidFill>
            </a:endParaRPr>
          </a:p>
        </p:txBody>
      </p:sp>
      <p:sp>
        <p:nvSpPr>
          <p:cNvPr id="17" name="Прямоугольник 16"/>
          <p:cNvSpPr/>
          <p:nvPr/>
        </p:nvSpPr>
        <p:spPr>
          <a:xfrm>
            <a:off x="1572622" y="3569367"/>
            <a:ext cx="5198667" cy="646331"/>
          </a:xfrm>
          <a:prstGeom prst="rect">
            <a:avLst/>
          </a:prstGeom>
        </p:spPr>
        <p:txBody>
          <a:bodyPr wrap="square">
            <a:spAutoFit/>
          </a:bodyPr>
          <a:lstStyle/>
          <a:p>
            <a:r>
              <a:rPr lang="ru-RU" b="1" dirty="0" smtClean="0">
                <a:solidFill>
                  <a:srgbClr val="006BA3"/>
                </a:solidFill>
              </a:rPr>
              <a:t>КОМПЛЕКТАЦИЯ НЕ ТРЕБУЮЩАЯ СПЕЦИАЛЬНОЙ ПОДГОТОВКИ ФУНДАМЕНТА </a:t>
            </a:r>
            <a:endParaRPr lang="ru-RU" b="1" dirty="0">
              <a:solidFill>
                <a:srgbClr val="006BA3"/>
              </a:solidFill>
            </a:endParaRPr>
          </a:p>
        </p:txBody>
      </p:sp>
      <p:sp>
        <p:nvSpPr>
          <p:cNvPr id="18" name="Прямоугольник 17"/>
          <p:cNvSpPr/>
          <p:nvPr/>
        </p:nvSpPr>
        <p:spPr>
          <a:xfrm>
            <a:off x="1554480" y="4176953"/>
            <a:ext cx="4040777" cy="1728678"/>
          </a:xfrm>
          <a:prstGeom prst="rect">
            <a:avLst/>
          </a:prstGeom>
        </p:spPr>
        <p:txBody>
          <a:bodyPr wrap="square">
            <a:spAutoFit/>
          </a:bodyPr>
          <a:lstStyle/>
          <a:p>
            <a:pPr>
              <a:spcAft>
                <a:spcPts val="600"/>
              </a:spcAft>
            </a:pPr>
            <a:r>
              <a:rPr lang="ru-RU" b="1" dirty="0" smtClean="0">
                <a:solidFill>
                  <a:schemeClr val="tx2"/>
                </a:solidFill>
              </a:rPr>
              <a:t>Типы автомобилей:</a:t>
            </a:r>
          </a:p>
          <a:p>
            <a:pPr marL="285750" indent="-285750">
              <a:spcAft>
                <a:spcPts val="400"/>
              </a:spcAft>
              <a:buFont typeface="Arial" panose="020B0604020202020204" pitchFamily="34" charset="0"/>
              <a:buChar char="•"/>
            </a:pPr>
            <a:r>
              <a:rPr lang="ru-RU" sz="1400" dirty="0" smtClean="0">
                <a:solidFill>
                  <a:schemeClr val="tx2"/>
                </a:solidFill>
                <a:latin typeface="+mj-lt"/>
              </a:rPr>
              <a:t>Самосвалы, фургоны, бетономешалки, шасси</a:t>
            </a:r>
          </a:p>
          <a:p>
            <a:pPr marL="285750" indent="-285750">
              <a:spcAft>
                <a:spcPts val="400"/>
              </a:spcAft>
              <a:buFont typeface="Arial" panose="020B0604020202020204" pitchFamily="34" charset="0"/>
              <a:buChar char="•"/>
            </a:pPr>
            <a:r>
              <a:rPr lang="ru-RU" sz="1400" dirty="0" smtClean="0">
                <a:solidFill>
                  <a:schemeClr val="tx2"/>
                </a:solidFill>
                <a:latin typeface="+mj-lt"/>
              </a:rPr>
              <a:t>Спецтранспорт</a:t>
            </a:r>
          </a:p>
          <a:p>
            <a:pPr marL="285750" indent="-285750">
              <a:spcAft>
                <a:spcPts val="400"/>
              </a:spcAft>
              <a:buFont typeface="Arial" panose="020B0604020202020204" pitchFamily="34" charset="0"/>
              <a:buChar char="•"/>
            </a:pPr>
            <a:r>
              <a:rPr lang="ru-RU" sz="1400" dirty="0" smtClean="0">
                <a:solidFill>
                  <a:schemeClr val="tx2"/>
                </a:solidFill>
                <a:latin typeface="+mj-lt"/>
              </a:rPr>
              <a:t>Седельные тягачи с прицепом</a:t>
            </a:r>
          </a:p>
          <a:p>
            <a:pPr marL="285750" indent="-285750">
              <a:spcAft>
                <a:spcPts val="400"/>
              </a:spcAft>
              <a:buFont typeface="Arial" panose="020B0604020202020204" pitchFamily="34" charset="0"/>
              <a:buChar char="•"/>
            </a:pPr>
            <a:r>
              <a:rPr lang="ru-RU" sz="1400" dirty="0">
                <a:solidFill>
                  <a:schemeClr val="tx2"/>
                </a:solidFill>
                <a:latin typeface="+mj-lt"/>
              </a:rPr>
              <a:t>Фургоны с прицепом</a:t>
            </a:r>
            <a:r>
              <a:rPr lang="ru-RU" sz="1400" dirty="0" smtClean="0">
                <a:solidFill>
                  <a:schemeClr val="tx2"/>
                </a:solidFill>
                <a:latin typeface="+mj-lt"/>
              </a:rPr>
              <a:t>, самосвалы с прицепом</a:t>
            </a:r>
          </a:p>
          <a:p>
            <a:pPr marL="285750" indent="-285750">
              <a:spcAft>
                <a:spcPts val="400"/>
              </a:spcAft>
              <a:buFont typeface="Arial" panose="020B0604020202020204" pitchFamily="34" charset="0"/>
              <a:buChar char="•"/>
            </a:pPr>
            <a:r>
              <a:rPr lang="ru-RU" sz="1400" dirty="0" smtClean="0">
                <a:solidFill>
                  <a:schemeClr val="tx2"/>
                </a:solidFill>
                <a:latin typeface="+mj-lt"/>
              </a:rPr>
              <a:t>Автопоезда, др.</a:t>
            </a:r>
            <a:endParaRPr lang="ru-RU" sz="1400" dirty="0">
              <a:solidFill>
                <a:schemeClr val="tx2"/>
              </a:solidFill>
              <a:latin typeface="+mj-lt"/>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073" y="1900873"/>
            <a:ext cx="2837643" cy="1753932"/>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9015" y="4114000"/>
            <a:ext cx="1667841" cy="2026913"/>
          </a:xfrm>
          <a:prstGeom prst="rect">
            <a:avLst/>
          </a:prstGeom>
        </p:spPr>
      </p:pic>
      <p:sp>
        <p:nvSpPr>
          <p:cNvPr id="11" name="Заголовок 1"/>
          <p:cNvSpPr txBox="1">
            <a:spLocks/>
          </p:cNvSpPr>
          <p:nvPr/>
        </p:nvSpPr>
        <p:spPr>
          <a:xfrm>
            <a:off x="1371600" y="383919"/>
            <a:ext cx="7322556" cy="8476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b="1" dirty="0" smtClean="0">
                <a:solidFill>
                  <a:srgbClr val="006BA3"/>
                </a:solidFill>
              </a:rPr>
              <a:t>Автомобильные весы ВСА-Р</a:t>
            </a:r>
            <a:r>
              <a:rPr lang="ru-RU" sz="3200" b="1" dirty="0" smtClean="0">
                <a:solidFill>
                  <a:srgbClr val="006BA3"/>
                </a:solidFill>
              </a:rPr>
              <a:t/>
            </a:r>
            <a:br>
              <a:rPr lang="ru-RU" sz="3200" b="1" dirty="0" smtClean="0">
                <a:solidFill>
                  <a:srgbClr val="006BA3"/>
                </a:solidFill>
              </a:rPr>
            </a:br>
            <a:r>
              <a:rPr lang="ru-RU" sz="2000" dirty="0" smtClean="0">
                <a:solidFill>
                  <a:srgbClr val="006BA3"/>
                </a:solidFill>
              </a:rPr>
              <a:t>по ГОСТ </a:t>
            </a:r>
            <a:r>
              <a:rPr lang="en-US" sz="2000" dirty="0" smtClean="0">
                <a:solidFill>
                  <a:srgbClr val="006BA3"/>
                </a:solidFill>
              </a:rPr>
              <a:t>OIML R</a:t>
            </a:r>
            <a:r>
              <a:rPr lang="ru-RU" sz="2000" dirty="0" smtClean="0">
                <a:solidFill>
                  <a:srgbClr val="006BA3"/>
                </a:solidFill>
              </a:rPr>
              <a:t>76-1-2011 в России, Казахстане и Белоруссии</a:t>
            </a:r>
            <a:endParaRPr lang="ru-RU" sz="2000" dirty="0">
              <a:solidFill>
                <a:srgbClr val="006BA3"/>
              </a:solidFill>
            </a:endParaRPr>
          </a:p>
        </p:txBody>
      </p:sp>
    </p:spTree>
    <p:extLst>
      <p:ext uri="{BB962C8B-B14F-4D97-AF65-F5344CB8AC3E}">
        <p14:creationId xmlns:p14="http://schemas.microsoft.com/office/powerpoint/2010/main" val="40409735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1257300" y="168053"/>
            <a:ext cx="7886700" cy="975485"/>
          </a:xfrm>
        </p:spPr>
        <p:txBody>
          <a:bodyPr>
            <a:noAutofit/>
          </a:bodyPr>
          <a:lstStyle/>
          <a:p>
            <a:r>
              <a:rPr lang="ru-RU" sz="3200" b="1" dirty="0" smtClean="0">
                <a:solidFill>
                  <a:srgbClr val="006BA3"/>
                </a:solidFill>
              </a:rPr>
              <a:t>Пандусы 3м, 4м, 1,5м.</a:t>
            </a:r>
            <a:endParaRPr lang="ru-RU" sz="3200" b="1" dirty="0">
              <a:solidFill>
                <a:srgbClr val="006BA3"/>
              </a:solidFill>
            </a:endParaRPr>
          </a:p>
        </p:txBody>
      </p:sp>
      <p:sp>
        <p:nvSpPr>
          <p:cNvPr id="13" name="Прямоугольник 12"/>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29375" t="52346" r="26611" b="7984"/>
          <a:stretch/>
        </p:blipFill>
        <p:spPr>
          <a:xfrm flipH="1">
            <a:off x="5023556" y="1143539"/>
            <a:ext cx="3609011" cy="2439673"/>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27644" t="53004" r="22613" b="3210"/>
          <a:stretch/>
        </p:blipFill>
        <p:spPr>
          <a:xfrm flipH="1">
            <a:off x="1272211" y="1143538"/>
            <a:ext cx="3695383" cy="2439673"/>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30947" b="24609"/>
          <a:stretch/>
        </p:blipFill>
        <p:spPr>
          <a:xfrm>
            <a:off x="1272211" y="3663129"/>
            <a:ext cx="7360356" cy="2453453"/>
          </a:xfrm>
          <a:prstGeom prst="rect">
            <a:avLst/>
          </a:prstGeom>
        </p:spPr>
      </p:pic>
    </p:spTree>
    <p:extLst>
      <p:ext uri="{BB962C8B-B14F-4D97-AF65-F5344CB8AC3E}">
        <p14:creationId xmlns:p14="http://schemas.microsoft.com/office/powerpoint/2010/main" val="1731211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2560" y="230188"/>
            <a:ext cx="7143141" cy="824951"/>
          </a:xfrm>
        </p:spPr>
        <p:txBody>
          <a:bodyPr>
            <a:normAutofit/>
          </a:bodyPr>
          <a:lstStyle/>
          <a:p>
            <a:r>
              <a:rPr lang="ru-RU" sz="3200" b="1" dirty="0">
                <a:solidFill>
                  <a:srgbClr val="006BA3"/>
                </a:solidFill>
              </a:rPr>
              <a:t>Поверка автомобильных весов</a:t>
            </a:r>
          </a:p>
        </p:txBody>
      </p:sp>
      <p:sp>
        <p:nvSpPr>
          <p:cNvPr id="3" name="Прямоугольник 2"/>
          <p:cNvSpPr/>
          <p:nvPr/>
        </p:nvSpPr>
        <p:spPr>
          <a:xfrm>
            <a:off x="715408" y="1363511"/>
            <a:ext cx="7713183" cy="1477328"/>
          </a:xfrm>
          <a:prstGeom prst="rect">
            <a:avLst/>
          </a:prstGeom>
        </p:spPr>
        <p:txBody>
          <a:bodyPr wrap="square">
            <a:spAutoFit/>
          </a:bodyPr>
          <a:lstStyle/>
          <a:p>
            <a:pPr algn="just"/>
            <a:r>
              <a:rPr lang="ru-RU" dirty="0" smtClean="0"/>
              <a:t>Поверка автомобильных весов производится по </a:t>
            </a:r>
            <a:r>
              <a:rPr lang="ru-RU" dirty="0"/>
              <a:t>ГОСТ </a:t>
            </a:r>
            <a:r>
              <a:rPr lang="en-US" dirty="0"/>
              <a:t>OIML </a:t>
            </a:r>
            <a:r>
              <a:rPr lang="en-US" dirty="0" smtClean="0"/>
              <a:t>R76-1-2011</a:t>
            </a:r>
            <a:r>
              <a:rPr lang="ru-RU" dirty="0" smtClean="0"/>
              <a:t> ежегодно или чаще при необходимости, по результатам поверки выдается свидетельство о поверке сроком на 1год, оно необходимо для решения спорных ситуаций с поставщиками или в суде. Выполняется региональными ЦСМ или аккредитованными организациями.</a:t>
            </a:r>
            <a:endParaRPr lang="ru-RU" dirty="0"/>
          </a:p>
        </p:txBody>
      </p:sp>
      <p:sp>
        <p:nvSpPr>
          <p:cNvPr id="4" name="Прямоугольник 3"/>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l="6806" t="8709" r="3400" b="5275"/>
          <a:stretch/>
        </p:blipFill>
        <p:spPr>
          <a:xfrm rot="5400000">
            <a:off x="5082103" y="3092377"/>
            <a:ext cx="3763396" cy="2703799"/>
          </a:xfrm>
          <a:prstGeom prst="rect">
            <a:avLst/>
          </a:prstGeom>
        </p:spPr>
      </p:pic>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l="-74" t="8" r="185" b="291"/>
          <a:stretch/>
        </p:blipFill>
        <p:spPr>
          <a:xfrm>
            <a:off x="817009" y="2805207"/>
            <a:ext cx="4703259" cy="3520767"/>
          </a:xfrm>
          <a:prstGeom prst="rect">
            <a:avLst/>
          </a:prstGeom>
        </p:spPr>
      </p:pic>
    </p:spTree>
    <p:extLst>
      <p:ext uri="{BB962C8B-B14F-4D97-AF65-F5344CB8AC3E}">
        <p14:creationId xmlns:p14="http://schemas.microsoft.com/office/powerpoint/2010/main" val="2171643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8913" y="357511"/>
            <a:ext cx="7366436" cy="787575"/>
          </a:xfrm>
        </p:spPr>
        <p:txBody>
          <a:bodyPr>
            <a:normAutofit/>
          </a:bodyPr>
          <a:lstStyle/>
          <a:p>
            <a:r>
              <a:rPr lang="ru-RU" sz="3200" b="1" dirty="0" smtClean="0">
                <a:solidFill>
                  <a:srgbClr val="006BA3"/>
                </a:solidFill>
              </a:rPr>
              <a:t>Плановое </a:t>
            </a:r>
            <a:r>
              <a:rPr lang="ru-RU" sz="3200" b="1" dirty="0">
                <a:solidFill>
                  <a:srgbClr val="006BA3"/>
                </a:solidFill>
              </a:rPr>
              <a:t>ТО ВСА-Р</a:t>
            </a:r>
          </a:p>
        </p:txBody>
      </p:sp>
      <p:sp>
        <p:nvSpPr>
          <p:cNvPr id="3" name="Прямоугольник 2"/>
          <p:cNvSpPr/>
          <p:nvPr/>
        </p:nvSpPr>
        <p:spPr>
          <a:xfrm>
            <a:off x="1148912" y="5919546"/>
            <a:ext cx="7272601" cy="523220"/>
          </a:xfrm>
          <a:prstGeom prst="rect">
            <a:avLst/>
          </a:prstGeom>
        </p:spPr>
        <p:txBody>
          <a:bodyPr wrap="square">
            <a:spAutoFit/>
          </a:bodyPr>
          <a:lstStyle/>
          <a:p>
            <a:r>
              <a:rPr lang="ru-RU" sz="1400" b="1" dirty="0"/>
              <a:t>ЕД</a:t>
            </a:r>
            <a:r>
              <a:rPr lang="ru-RU" sz="1400" dirty="0"/>
              <a:t> – ежедневное</a:t>
            </a:r>
            <a:r>
              <a:rPr lang="ru-RU" sz="1400" dirty="0" smtClean="0"/>
              <a:t>;</a:t>
            </a:r>
            <a:r>
              <a:rPr lang="ru-RU" sz="1400" b="1" dirty="0"/>
              <a:t> ПГ</a:t>
            </a:r>
            <a:r>
              <a:rPr lang="ru-RU" sz="1400" dirty="0"/>
              <a:t> – полугодовое;</a:t>
            </a:r>
          </a:p>
          <a:p>
            <a:r>
              <a:rPr lang="ru-RU" sz="1400" b="1" dirty="0" smtClean="0"/>
              <a:t>ЕМ</a:t>
            </a:r>
            <a:r>
              <a:rPr lang="ru-RU" sz="1400" dirty="0" smtClean="0"/>
              <a:t> </a:t>
            </a:r>
            <a:r>
              <a:rPr lang="ru-RU" sz="1400" dirty="0"/>
              <a:t>– </a:t>
            </a:r>
            <a:r>
              <a:rPr lang="ru-RU" sz="1400" dirty="0" smtClean="0"/>
              <a:t>ежемесячное; </a:t>
            </a:r>
            <a:r>
              <a:rPr lang="ru-RU" sz="1400" b="1" dirty="0"/>
              <a:t>Г</a:t>
            </a:r>
            <a:r>
              <a:rPr lang="ru-RU" sz="1400" dirty="0"/>
              <a:t> – годовое (подготовка весов к поверке</a:t>
            </a:r>
            <a:r>
              <a:rPr lang="ru-RU" sz="1400" dirty="0" smtClean="0"/>
              <a:t>).</a:t>
            </a:r>
            <a:endParaRPr lang="ru-RU" sz="1400" dirty="0"/>
          </a:p>
        </p:txBody>
      </p:sp>
      <p:sp>
        <p:nvSpPr>
          <p:cNvPr id="4" name="Прямоугольник 3"/>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927170662"/>
              </p:ext>
            </p:extLst>
          </p:nvPr>
        </p:nvGraphicFramePr>
        <p:xfrm>
          <a:off x="1148913" y="1472322"/>
          <a:ext cx="7272601" cy="4447224"/>
        </p:xfrm>
        <a:graphic>
          <a:graphicData uri="http://schemas.openxmlformats.org/drawingml/2006/table">
            <a:tbl>
              <a:tblPr firstRow="1" firstCol="1" bandRow="1">
                <a:tableStyleId>{5C22544A-7EE6-4342-B048-85BDC9FD1C3A}</a:tableStyleId>
              </a:tblPr>
              <a:tblGrid>
                <a:gridCol w="450584">
                  <a:extLst>
                    <a:ext uri="{9D8B030D-6E8A-4147-A177-3AD203B41FA5}">
                      <a16:colId xmlns="" xmlns:a16="http://schemas.microsoft.com/office/drawing/2014/main" val="571897774"/>
                    </a:ext>
                  </a:extLst>
                </a:gridCol>
                <a:gridCol w="4436534">
                  <a:extLst>
                    <a:ext uri="{9D8B030D-6E8A-4147-A177-3AD203B41FA5}">
                      <a16:colId xmlns="" xmlns:a16="http://schemas.microsoft.com/office/drawing/2014/main" val="1653842648"/>
                    </a:ext>
                  </a:extLst>
                </a:gridCol>
                <a:gridCol w="558818">
                  <a:extLst>
                    <a:ext uri="{9D8B030D-6E8A-4147-A177-3AD203B41FA5}">
                      <a16:colId xmlns="" xmlns:a16="http://schemas.microsoft.com/office/drawing/2014/main" val="2539790012"/>
                    </a:ext>
                  </a:extLst>
                </a:gridCol>
                <a:gridCol w="619075">
                  <a:extLst>
                    <a:ext uri="{9D8B030D-6E8A-4147-A177-3AD203B41FA5}">
                      <a16:colId xmlns="" xmlns:a16="http://schemas.microsoft.com/office/drawing/2014/main" val="4131014859"/>
                    </a:ext>
                  </a:extLst>
                </a:gridCol>
                <a:gridCol w="619075">
                  <a:extLst>
                    <a:ext uri="{9D8B030D-6E8A-4147-A177-3AD203B41FA5}">
                      <a16:colId xmlns="" xmlns:a16="http://schemas.microsoft.com/office/drawing/2014/main" val="2198823101"/>
                    </a:ext>
                  </a:extLst>
                </a:gridCol>
                <a:gridCol w="588515">
                  <a:extLst>
                    <a:ext uri="{9D8B030D-6E8A-4147-A177-3AD203B41FA5}">
                      <a16:colId xmlns="" xmlns:a16="http://schemas.microsoft.com/office/drawing/2014/main" val="1967228151"/>
                    </a:ext>
                  </a:extLst>
                </a:gridCol>
              </a:tblGrid>
              <a:tr h="190041">
                <a:tc rowSpan="2">
                  <a:txBody>
                    <a:bodyPr/>
                    <a:lstStyle/>
                    <a:p>
                      <a:pPr algn="ctr">
                        <a:spcAft>
                          <a:spcPts val="0"/>
                        </a:spcAft>
                      </a:pPr>
                      <a:r>
                        <a:rPr lang="ru-RU" sz="1200" dirty="0">
                          <a:effectLst/>
                        </a:rPr>
                        <a:t>№</a:t>
                      </a:r>
                    </a:p>
                    <a:p>
                      <a:pPr algn="ctr">
                        <a:spcAft>
                          <a:spcPts val="0"/>
                        </a:spcAft>
                      </a:pPr>
                      <a:r>
                        <a:rPr lang="ru-RU" sz="1200" dirty="0">
                          <a:effectLst/>
                        </a:rPr>
                        <a:t>п/п</a:t>
                      </a:r>
                      <a:endParaRPr lang="ru-RU" sz="1200" dirty="0">
                        <a:effectLst/>
                        <a:latin typeface="Times New Roman" panose="02020603050405020304" pitchFamily="18" charset="0"/>
                        <a:ea typeface="Times New Roman" panose="02020603050405020304" pitchFamily="18" charset="0"/>
                      </a:endParaRPr>
                    </a:p>
                  </a:txBody>
                  <a:tcPr marL="58154" marR="58154" marT="0" marB="0"/>
                </a:tc>
                <a:tc rowSpan="2">
                  <a:txBody>
                    <a:bodyPr/>
                    <a:lstStyle/>
                    <a:p>
                      <a:pPr algn="ctr">
                        <a:spcAft>
                          <a:spcPts val="0"/>
                        </a:spcAft>
                      </a:pPr>
                      <a:r>
                        <a:rPr lang="ru-RU" sz="1200" dirty="0" smtClean="0">
                          <a:effectLst/>
                        </a:rPr>
                        <a:t>Наименование </a:t>
                      </a:r>
                      <a:r>
                        <a:rPr lang="ru-RU" sz="1200" dirty="0">
                          <a:effectLst/>
                        </a:rPr>
                        <a:t>работ</a:t>
                      </a:r>
                      <a:endParaRPr lang="ru-RU" sz="1200" dirty="0">
                        <a:effectLst/>
                        <a:latin typeface="Times New Roman" panose="02020603050405020304" pitchFamily="18" charset="0"/>
                        <a:ea typeface="Times New Roman" panose="02020603050405020304" pitchFamily="18" charset="0"/>
                      </a:endParaRPr>
                    </a:p>
                  </a:txBody>
                  <a:tcPr marL="58154" marR="58154" marT="0" marB="0" anchor="ctr"/>
                </a:tc>
                <a:tc gridSpan="4">
                  <a:txBody>
                    <a:bodyPr/>
                    <a:lstStyle/>
                    <a:p>
                      <a:pPr algn="ctr">
                        <a:spcAft>
                          <a:spcPts val="0"/>
                        </a:spcAft>
                      </a:pPr>
                      <a:r>
                        <a:rPr lang="ru-RU" sz="1200" dirty="0">
                          <a:effectLst/>
                        </a:rPr>
                        <a:t>Периодичность</a:t>
                      </a:r>
                      <a:endParaRPr lang="ru-RU" sz="1200" dirty="0">
                        <a:effectLst/>
                        <a:latin typeface="Times New Roman" panose="02020603050405020304" pitchFamily="18" charset="0"/>
                        <a:ea typeface="Times New Roman" panose="02020603050405020304" pitchFamily="18" charset="0"/>
                      </a:endParaRPr>
                    </a:p>
                  </a:txBody>
                  <a:tcPr marL="58154" marR="58154" marT="0"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710929163"/>
                  </a:ext>
                </a:extLst>
              </a:tr>
              <a:tr h="173383">
                <a:tc vMerge="1">
                  <a:txBody>
                    <a:bodyPr/>
                    <a:lstStyle/>
                    <a:p>
                      <a:endParaRPr lang="ru-RU"/>
                    </a:p>
                  </a:txBody>
                  <a:tcPr/>
                </a:tc>
                <a:tc vMerge="1">
                  <a:txBody>
                    <a:bodyPr/>
                    <a:lstStyle/>
                    <a:p>
                      <a:endParaRPr lang="ru-RU"/>
                    </a:p>
                  </a:txBody>
                  <a:tcPr/>
                </a:tc>
                <a:tc>
                  <a:txBody>
                    <a:bodyPr/>
                    <a:lstStyle/>
                    <a:p>
                      <a:pPr algn="ctr">
                        <a:spcAft>
                          <a:spcPts val="0"/>
                        </a:spcAft>
                      </a:pPr>
                      <a:r>
                        <a:rPr lang="ru-RU" sz="1200" b="1" dirty="0">
                          <a:effectLst/>
                        </a:rPr>
                        <a:t>ЕД</a:t>
                      </a:r>
                      <a:endParaRPr lang="ru-RU" sz="1200" b="1" dirty="0">
                        <a:effectLst/>
                        <a:latin typeface="Times New Roman" panose="02020603050405020304" pitchFamily="18" charset="0"/>
                        <a:ea typeface="Times New Roman" panose="02020603050405020304" pitchFamily="18" charset="0"/>
                      </a:endParaRPr>
                    </a:p>
                  </a:txBody>
                  <a:tcPr marL="58154" marR="58154" marT="0" marB="0"/>
                </a:tc>
                <a:tc>
                  <a:txBody>
                    <a:bodyPr/>
                    <a:lstStyle/>
                    <a:p>
                      <a:pPr algn="ctr">
                        <a:spcAft>
                          <a:spcPts val="0"/>
                        </a:spcAft>
                      </a:pPr>
                      <a:r>
                        <a:rPr lang="ru-RU" sz="1200" b="1" dirty="0">
                          <a:effectLst/>
                        </a:rPr>
                        <a:t>ЕМ</a:t>
                      </a:r>
                      <a:endParaRPr lang="ru-RU" sz="1200" b="1" dirty="0">
                        <a:effectLst/>
                        <a:latin typeface="Times New Roman" panose="02020603050405020304" pitchFamily="18" charset="0"/>
                        <a:ea typeface="Times New Roman" panose="02020603050405020304" pitchFamily="18" charset="0"/>
                      </a:endParaRPr>
                    </a:p>
                  </a:txBody>
                  <a:tcPr marL="58154" marR="58154" marT="0" marB="0"/>
                </a:tc>
                <a:tc>
                  <a:txBody>
                    <a:bodyPr/>
                    <a:lstStyle/>
                    <a:p>
                      <a:pPr algn="ctr">
                        <a:spcAft>
                          <a:spcPts val="0"/>
                        </a:spcAft>
                      </a:pPr>
                      <a:r>
                        <a:rPr lang="ru-RU" sz="1200" b="1" dirty="0">
                          <a:effectLst/>
                        </a:rPr>
                        <a:t>ПГ</a:t>
                      </a:r>
                      <a:endParaRPr lang="ru-RU" sz="1200" b="1" dirty="0">
                        <a:effectLst/>
                        <a:latin typeface="Times New Roman" panose="02020603050405020304" pitchFamily="18" charset="0"/>
                        <a:ea typeface="Times New Roman" panose="02020603050405020304" pitchFamily="18" charset="0"/>
                      </a:endParaRPr>
                    </a:p>
                  </a:txBody>
                  <a:tcPr marL="58154" marR="58154" marT="0" marB="0"/>
                </a:tc>
                <a:tc>
                  <a:txBody>
                    <a:bodyPr/>
                    <a:lstStyle/>
                    <a:p>
                      <a:pPr algn="ctr">
                        <a:spcAft>
                          <a:spcPts val="0"/>
                        </a:spcAft>
                      </a:pPr>
                      <a:r>
                        <a:rPr lang="ru-RU" sz="1200" b="1" dirty="0">
                          <a:effectLst/>
                        </a:rPr>
                        <a:t>Г</a:t>
                      </a:r>
                      <a:endParaRPr lang="ru-RU" sz="1200" b="1" dirty="0">
                        <a:effectLst/>
                        <a:latin typeface="Times New Roman" panose="02020603050405020304" pitchFamily="18" charset="0"/>
                        <a:ea typeface="Times New Roman" panose="02020603050405020304" pitchFamily="18" charset="0"/>
                      </a:endParaRPr>
                    </a:p>
                  </a:txBody>
                  <a:tcPr marL="58154" marR="58154" marT="0" marB="0"/>
                </a:tc>
                <a:extLst>
                  <a:ext uri="{0D108BD9-81ED-4DB2-BD59-A6C34878D82A}">
                    <a16:rowId xmlns="" xmlns:a16="http://schemas.microsoft.com/office/drawing/2014/main" val="271527901"/>
                  </a:ext>
                </a:extLst>
              </a:tr>
              <a:tr h="346765">
                <a:tc>
                  <a:txBody>
                    <a:bodyPr/>
                    <a:lstStyle/>
                    <a:p>
                      <a:pPr algn="ctr">
                        <a:lnSpc>
                          <a:spcPct val="200000"/>
                        </a:lnSpc>
                        <a:spcAft>
                          <a:spcPts val="0"/>
                        </a:spcAft>
                      </a:pPr>
                      <a:r>
                        <a:rPr lang="ru-RU" sz="1200" dirty="0">
                          <a:effectLst/>
                        </a:rPr>
                        <a:t>1</a:t>
                      </a:r>
                      <a:endParaRPr lang="ru-RU" sz="1200" dirty="0">
                        <a:effectLst/>
                        <a:latin typeface="Times New Roman" panose="02020603050405020304" pitchFamily="18" charset="0"/>
                        <a:ea typeface="Times New Roman" panose="02020603050405020304" pitchFamily="18" charset="0"/>
                      </a:endParaRPr>
                    </a:p>
                  </a:txBody>
                  <a:tcPr marL="58154" marR="58154" marT="0" marB="0"/>
                </a:tc>
                <a:tc>
                  <a:txBody>
                    <a:bodyPr/>
                    <a:lstStyle/>
                    <a:p>
                      <a:pPr algn="l">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dirty="0">
                          <a:effectLst/>
                        </a:rPr>
                        <a:t>Контроль амплитуды колебаний платформы</a:t>
                      </a:r>
                      <a:endParaRPr lang="ru-RU" sz="1200" dirty="0">
                        <a:effectLst/>
                        <a:latin typeface="Times New Roman" panose="02020603050405020304" pitchFamily="18" charset="0"/>
                        <a:ea typeface="Times New Roman" panose="02020603050405020304" pitchFamily="18" charset="0"/>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 </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 </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a:t>
                      </a:r>
                      <a:endParaRPr lang="ru-RU" sz="1200" b="1" kern="1200" dirty="0">
                        <a:solidFill>
                          <a:schemeClr val="dk1"/>
                        </a:solidFill>
                        <a:effectLst/>
                        <a:latin typeface="+mn-lt"/>
                        <a:ea typeface="+mn-ea"/>
                        <a:cs typeface="+mn-cs"/>
                      </a:endParaRPr>
                    </a:p>
                  </a:txBody>
                  <a:tcPr marL="58154" marR="58154" marT="0" marB="0" anchor="ctr"/>
                </a:tc>
                <a:extLst>
                  <a:ext uri="{0D108BD9-81ED-4DB2-BD59-A6C34878D82A}">
                    <a16:rowId xmlns="" xmlns:a16="http://schemas.microsoft.com/office/drawing/2014/main" val="3366914994"/>
                  </a:ext>
                </a:extLst>
              </a:tr>
              <a:tr h="346765">
                <a:tc>
                  <a:txBody>
                    <a:bodyPr/>
                    <a:lstStyle/>
                    <a:p>
                      <a:pPr algn="ctr">
                        <a:lnSpc>
                          <a:spcPct val="200000"/>
                        </a:lnSpc>
                        <a:spcAft>
                          <a:spcPts val="0"/>
                        </a:spcAft>
                      </a:pPr>
                      <a:r>
                        <a:rPr lang="ru-RU" sz="1200" dirty="0">
                          <a:effectLst/>
                        </a:rPr>
                        <a:t>2</a:t>
                      </a:r>
                      <a:endParaRPr lang="ru-RU" sz="1200" dirty="0">
                        <a:effectLst/>
                        <a:latin typeface="Times New Roman" panose="02020603050405020304" pitchFamily="18" charset="0"/>
                        <a:ea typeface="Times New Roman" panose="02020603050405020304" pitchFamily="18" charset="0"/>
                      </a:endParaRPr>
                    </a:p>
                  </a:txBody>
                  <a:tcPr marL="58154" marR="58154" marT="0" marB="0"/>
                </a:tc>
                <a:tc>
                  <a:txBody>
                    <a:bodyPr/>
                    <a:lstStyle/>
                    <a:p>
                      <a:pPr algn="l">
                        <a:spcAft>
                          <a:spcPts val="0"/>
                        </a:spcAft>
                      </a:pPr>
                      <a:r>
                        <a:rPr lang="ru-RU" sz="1200" dirty="0">
                          <a:effectLst/>
                        </a:rPr>
                        <a:t>Контроль состояния болтовых соединений</a:t>
                      </a:r>
                      <a:endParaRPr lang="ru-RU" sz="1200" dirty="0">
                        <a:effectLst/>
                        <a:latin typeface="Times New Roman" panose="02020603050405020304" pitchFamily="18" charset="0"/>
                        <a:ea typeface="Times New Roman" panose="02020603050405020304" pitchFamily="18" charset="0"/>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 </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 </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a:t>
                      </a:r>
                      <a:endParaRPr lang="ru-RU" sz="1200" b="1" kern="1200" dirty="0">
                        <a:solidFill>
                          <a:schemeClr val="dk1"/>
                        </a:solidFill>
                        <a:effectLst/>
                        <a:latin typeface="+mn-lt"/>
                        <a:ea typeface="+mn-ea"/>
                        <a:cs typeface="+mn-cs"/>
                      </a:endParaRPr>
                    </a:p>
                  </a:txBody>
                  <a:tcPr marL="58154" marR="58154" marT="0" marB="0" anchor="ctr"/>
                </a:tc>
                <a:extLst>
                  <a:ext uri="{0D108BD9-81ED-4DB2-BD59-A6C34878D82A}">
                    <a16:rowId xmlns="" xmlns:a16="http://schemas.microsoft.com/office/drawing/2014/main" val="1573175048"/>
                  </a:ext>
                </a:extLst>
              </a:tr>
              <a:tr h="346765">
                <a:tc>
                  <a:txBody>
                    <a:bodyPr/>
                    <a:lstStyle/>
                    <a:p>
                      <a:pPr algn="ctr">
                        <a:lnSpc>
                          <a:spcPct val="200000"/>
                        </a:lnSpc>
                        <a:spcAft>
                          <a:spcPts val="0"/>
                        </a:spcAft>
                      </a:pPr>
                      <a:r>
                        <a:rPr lang="ru-RU" sz="1200" dirty="0">
                          <a:effectLst/>
                        </a:rPr>
                        <a:t>3</a:t>
                      </a:r>
                      <a:endParaRPr lang="ru-RU" sz="1200" dirty="0">
                        <a:effectLst/>
                        <a:latin typeface="Times New Roman" panose="02020603050405020304" pitchFamily="18" charset="0"/>
                        <a:ea typeface="Times New Roman" panose="02020603050405020304" pitchFamily="18" charset="0"/>
                      </a:endParaRPr>
                    </a:p>
                  </a:txBody>
                  <a:tcPr marL="58154" marR="58154" marT="0" marB="0"/>
                </a:tc>
                <a:tc>
                  <a:txBody>
                    <a:bodyPr/>
                    <a:lstStyle/>
                    <a:p>
                      <a:pPr algn="l">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dirty="0">
                          <a:effectLst/>
                        </a:rPr>
                        <a:t>Контроль состояния распорных анкерных болтов и крепёжных штырей</a:t>
                      </a:r>
                      <a:endParaRPr lang="ru-RU" sz="1200" dirty="0">
                        <a:effectLst/>
                        <a:latin typeface="Times New Roman" panose="02020603050405020304" pitchFamily="18" charset="0"/>
                        <a:ea typeface="Times New Roman" panose="02020603050405020304" pitchFamily="18" charset="0"/>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 </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 </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extLst>
                  <a:ext uri="{0D108BD9-81ED-4DB2-BD59-A6C34878D82A}">
                    <a16:rowId xmlns="" xmlns:a16="http://schemas.microsoft.com/office/drawing/2014/main" val="2889042579"/>
                  </a:ext>
                </a:extLst>
              </a:tr>
              <a:tr h="346765">
                <a:tc>
                  <a:txBody>
                    <a:bodyPr/>
                    <a:lstStyle/>
                    <a:p>
                      <a:pPr algn="ctr">
                        <a:lnSpc>
                          <a:spcPct val="200000"/>
                        </a:lnSpc>
                        <a:spcAft>
                          <a:spcPts val="0"/>
                        </a:spcAft>
                      </a:pPr>
                      <a:r>
                        <a:rPr lang="ru-RU" sz="1200" dirty="0">
                          <a:effectLst/>
                        </a:rPr>
                        <a:t>4</a:t>
                      </a:r>
                      <a:endParaRPr lang="ru-RU" sz="1200" dirty="0">
                        <a:effectLst/>
                        <a:latin typeface="Times New Roman" panose="02020603050405020304" pitchFamily="18" charset="0"/>
                        <a:ea typeface="Times New Roman" panose="02020603050405020304" pitchFamily="18" charset="0"/>
                      </a:endParaRPr>
                    </a:p>
                  </a:txBody>
                  <a:tcPr marL="58154" marR="58154" marT="0" marB="0"/>
                </a:tc>
                <a:tc>
                  <a:txBody>
                    <a:bodyPr/>
                    <a:lstStyle/>
                    <a:p>
                      <a:pPr algn="l">
                        <a:spcAft>
                          <a:spcPts val="0"/>
                        </a:spcAft>
                      </a:pPr>
                      <a:r>
                        <a:rPr lang="ru-RU" sz="1200" dirty="0">
                          <a:effectLst/>
                        </a:rPr>
                        <a:t>Контроль сварных швов</a:t>
                      </a:r>
                      <a:endParaRPr lang="ru-RU" sz="1200" dirty="0">
                        <a:effectLst/>
                        <a:latin typeface="Times New Roman" panose="02020603050405020304" pitchFamily="18" charset="0"/>
                        <a:ea typeface="Times New Roman" panose="02020603050405020304" pitchFamily="18" charset="0"/>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 </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a:t>
                      </a:r>
                      <a:endParaRPr lang="ru-RU" sz="1200" b="1" kern="1200" dirty="0">
                        <a:solidFill>
                          <a:schemeClr val="dk1"/>
                        </a:solidFill>
                        <a:effectLst/>
                        <a:latin typeface="+mn-lt"/>
                        <a:ea typeface="+mn-ea"/>
                        <a:cs typeface="+mn-cs"/>
                      </a:endParaRPr>
                    </a:p>
                  </a:txBody>
                  <a:tcPr marL="58154" marR="58154" marT="0" marB="0" anchor="ctr"/>
                </a:tc>
                <a:extLst>
                  <a:ext uri="{0D108BD9-81ED-4DB2-BD59-A6C34878D82A}">
                    <a16:rowId xmlns="" xmlns:a16="http://schemas.microsoft.com/office/drawing/2014/main" val="2620548775"/>
                  </a:ext>
                </a:extLst>
              </a:tr>
              <a:tr h="346765">
                <a:tc>
                  <a:txBody>
                    <a:bodyPr/>
                    <a:lstStyle/>
                    <a:p>
                      <a:pPr algn="ctr">
                        <a:lnSpc>
                          <a:spcPct val="200000"/>
                        </a:lnSpc>
                        <a:spcAft>
                          <a:spcPts val="0"/>
                        </a:spcAft>
                      </a:pPr>
                      <a:r>
                        <a:rPr lang="ru-RU" sz="1200" dirty="0">
                          <a:effectLst/>
                        </a:rPr>
                        <a:t>5</a:t>
                      </a:r>
                      <a:endParaRPr lang="ru-RU" sz="1200" dirty="0">
                        <a:effectLst/>
                        <a:latin typeface="Times New Roman" panose="02020603050405020304" pitchFamily="18" charset="0"/>
                        <a:ea typeface="Times New Roman" panose="02020603050405020304" pitchFamily="18" charset="0"/>
                      </a:endParaRPr>
                    </a:p>
                  </a:txBody>
                  <a:tcPr marL="58154" marR="58154" marT="0" marB="0"/>
                </a:tc>
                <a:tc>
                  <a:txBody>
                    <a:bodyPr/>
                    <a:lstStyle/>
                    <a:p>
                      <a:pPr algn="l">
                        <a:spcAft>
                          <a:spcPts val="0"/>
                        </a:spcAft>
                      </a:pPr>
                      <a:r>
                        <a:rPr lang="ru-RU" sz="1200" dirty="0">
                          <a:effectLst/>
                        </a:rPr>
                        <a:t>Контроль положения датчиков</a:t>
                      </a:r>
                      <a:endParaRPr lang="ru-RU" sz="1200" dirty="0">
                        <a:effectLst/>
                        <a:latin typeface="Times New Roman" panose="02020603050405020304" pitchFamily="18" charset="0"/>
                        <a:ea typeface="Times New Roman" panose="02020603050405020304" pitchFamily="18" charset="0"/>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 </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extLst>
                  <a:ext uri="{0D108BD9-81ED-4DB2-BD59-A6C34878D82A}">
                    <a16:rowId xmlns="" xmlns:a16="http://schemas.microsoft.com/office/drawing/2014/main" val="1537934729"/>
                  </a:ext>
                </a:extLst>
              </a:tr>
              <a:tr h="382741">
                <a:tc>
                  <a:txBody>
                    <a:bodyPr/>
                    <a:lstStyle/>
                    <a:p>
                      <a:pPr algn="ctr">
                        <a:lnSpc>
                          <a:spcPct val="200000"/>
                        </a:lnSpc>
                        <a:spcAft>
                          <a:spcPts val="0"/>
                        </a:spcAft>
                      </a:pPr>
                      <a:r>
                        <a:rPr lang="ru-RU" sz="1200" dirty="0">
                          <a:effectLst/>
                        </a:rPr>
                        <a:t>6</a:t>
                      </a:r>
                      <a:endParaRPr lang="ru-RU" sz="1200" dirty="0">
                        <a:effectLst/>
                        <a:latin typeface="Times New Roman" panose="02020603050405020304" pitchFamily="18" charset="0"/>
                        <a:ea typeface="Times New Roman" panose="02020603050405020304" pitchFamily="18" charset="0"/>
                      </a:endParaRPr>
                    </a:p>
                  </a:txBody>
                  <a:tcPr marL="58154" marR="58154" marT="0" marB="0"/>
                </a:tc>
                <a:tc>
                  <a:txBody>
                    <a:bodyPr/>
                    <a:lstStyle/>
                    <a:p>
                      <a:pPr algn="l">
                        <a:spcAft>
                          <a:spcPts val="0"/>
                        </a:spcAft>
                      </a:pPr>
                      <a:r>
                        <a:rPr lang="ru-RU" sz="1200" dirty="0">
                          <a:effectLst/>
                        </a:rPr>
                        <a:t>Контроль соединительных разъемов и целостности изоляции соединительных кабелей</a:t>
                      </a:r>
                      <a:endParaRPr lang="ru-RU" sz="1200" dirty="0">
                        <a:effectLst/>
                        <a:latin typeface="Times New Roman" panose="02020603050405020304" pitchFamily="18" charset="0"/>
                        <a:ea typeface="Times New Roman" panose="02020603050405020304" pitchFamily="18" charset="0"/>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extLst>
                  <a:ext uri="{0D108BD9-81ED-4DB2-BD59-A6C34878D82A}">
                    <a16:rowId xmlns="" xmlns:a16="http://schemas.microsoft.com/office/drawing/2014/main" val="1179763649"/>
                  </a:ext>
                </a:extLst>
              </a:tr>
              <a:tr h="346765">
                <a:tc>
                  <a:txBody>
                    <a:bodyPr/>
                    <a:lstStyle/>
                    <a:p>
                      <a:pPr algn="ctr">
                        <a:lnSpc>
                          <a:spcPct val="200000"/>
                        </a:lnSpc>
                        <a:spcAft>
                          <a:spcPts val="0"/>
                        </a:spcAft>
                      </a:pPr>
                      <a:r>
                        <a:rPr lang="ru-RU" sz="1200" dirty="0">
                          <a:effectLst/>
                        </a:rPr>
                        <a:t>7</a:t>
                      </a:r>
                      <a:endParaRPr lang="ru-RU" sz="1200" dirty="0">
                        <a:effectLst/>
                        <a:latin typeface="Times New Roman" panose="02020603050405020304" pitchFamily="18" charset="0"/>
                        <a:ea typeface="Times New Roman" panose="02020603050405020304" pitchFamily="18" charset="0"/>
                      </a:endParaRPr>
                    </a:p>
                  </a:txBody>
                  <a:tcPr marL="58154" marR="58154" marT="0" marB="0"/>
                </a:tc>
                <a:tc>
                  <a:txBody>
                    <a:bodyPr/>
                    <a:lstStyle/>
                    <a:p>
                      <a:pPr algn="l">
                        <a:spcAft>
                          <a:spcPts val="0"/>
                        </a:spcAft>
                      </a:pPr>
                      <a:r>
                        <a:rPr lang="ru-RU" sz="1200" dirty="0">
                          <a:effectLst/>
                        </a:rPr>
                        <a:t>Контроль за состоянием грузоприемной платформы</a:t>
                      </a:r>
                      <a:endParaRPr lang="ru-RU" sz="1200" dirty="0">
                        <a:effectLst/>
                        <a:latin typeface="Times New Roman" panose="02020603050405020304" pitchFamily="18" charset="0"/>
                        <a:ea typeface="Times New Roman" panose="02020603050405020304" pitchFamily="18" charset="0"/>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extLst>
                  <a:ext uri="{0D108BD9-81ED-4DB2-BD59-A6C34878D82A}">
                    <a16:rowId xmlns="" xmlns:a16="http://schemas.microsoft.com/office/drawing/2014/main" val="2930683715"/>
                  </a:ext>
                </a:extLst>
              </a:tr>
              <a:tr h="346765">
                <a:tc>
                  <a:txBody>
                    <a:bodyPr/>
                    <a:lstStyle/>
                    <a:p>
                      <a:pPr algn="ctr">
                        <a:lnSpc>
                          <a:spcPct val="200000"/>
                        </a:lnSpc>
                        <a:spcAft>
                          <a:spcPts val="0"/>
                        </a:spcAft>
                      </a:pPr>
                      <a:r>
                        <a:rPr lang="ru-RU" sz="1200" dirty="0">
                          <a:effectLst/>
                        </a:rPr>
                        <a:t>8</a:t>
                      </a:r>
                      <a:endParaRPr lang="ru-RU" sz="1200" dirty="0">
                        <a:effectLst/>
                        <a:latin typeface="Times New Roman" panose="02020603050405020304" pitchFamily="18" charset="0"/>
                        <a:ea typeface="Times New Roman" panose="02020603050405020304" pitchFamily="18" charset="0"/>
                      </a:endParaRPr>
                    </a:p>
                  </a:txBody>
                  <a:tcPr marL="58154" marR="58154" marT="0" marB="0"/>
                </a:tc>
                <a:tc>
                  <a:txBody>
                    <a:bodyPr/>
                    <a:lstStyle/>
                    <a:p>
                      <a:pPr algn="l">
                        <a:spcAft>
                          <a:spcPts val="0"/>
                        </a:spcAft>
                      </a:pPr>
                      <a:r>
                        <a:rPr lang="ru-RU" sz="1200" dirty="0">
                          <a:effectLst/>
                        </a:rPr>
                        <a:t>Контроль за состоянием фундамента</a:t>
                      </a:r>
                      <a:endParaRPr lang="ru-RU" sz="1200" dirty="0">
                        <a:effectLst/>
                        <a:latin typeface="Times New Roman" panose="02020603050405020304" pitchFamily="18" charset="0"/>
                        <a:ea typeface="Times New Roman" panose="02020603050405020304" pitchFamily="18" charset="0"/>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 </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extLst>
                  <a:ext uri="{0D108BD9-81ED-4DB2-BD59-A6C34878D82A}">
                    <a16:rowId xmlns="" xmlns:a16="http://schemas.microsoft.com/office/drawing/2014/main" val="275344390"/>
                  </a:ext>
                </a:extLst>
              </a:tr>
              <a:tr h="346765">
                <a:tc>
                  <a:txBody>
                    <a:bodyPr/>
                    <a:lstStyle/>
                    <a:p>
                      <a:pPr algn="ctr">
                        <a:lnSpc>
                          <a:spcPct val="200000"/>
                        </a:lnSpc>
                        <a:spcAft>
                          <a:spcPts val="0"/>
                        </a:spcAft>
                      </a:pPr>
                      <a:r>
                        <a:rPr lang="ru-RU" sz="1200" dirty="0">
                          <a:effectLst/>
                        </a:rPr>
                        <a:t>9</a:t>
                      </a:r>
                      <a:endParaRPr lang="ru-RU" sz="1200" dirty="0">
                        <a:effectLst/>
                        <a:latin typeface="Times New Roman" panose="02020603050405020304" pitchFamily="18" charset="0"/>
                        <a:ea typeface="Times New Roman" panose="02020603050405020304" pitchFamily="18" charset="0"/>
                      </a:endParaRPr>
                    </a:p>
                  </a:txBody>
                  <a:tcPr marL="58154" marR="58154" marT="0" marB="0"/>
                </a:tc>
                <a:tc>
                  <a:txBody>
                    <a:bodyPr/>
                    <a:lstStyle/>
                    <a:p>
                      <a:pPr algn="l">
                        <a:spcAft>
                          <a:spcPts val="0"/>
                        </a:spcAft>
                      </a:pPr>
                      <a:r>
                        <a:rPr lang="ru-RU" sz="1200" dirty="0">
                          <a:effectLst/>
                        </a:rPr>
                        <a:t>Проведение работ по подготовке весов к поверке</a:t>
                      </a:r>
                      <a:endParaRPr lang="ru-RU" sz="1200" dirty="0">
                        <a:effectLst/>
                        <a:latin typeface="Times New Roman" panose="02020603050405020304" pitchFamily="18" charset="0"/>
                        <a:ea typeface="Times New Roman" panose="02020603050405020304" pitchFamily="18" charset="0"/>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 </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 </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 </a:t>
                      </a:r>
                      <a:endParaRPr lang="ru-RU" sz="1200" b="1" kern="1200" dirty="0">
                        <a:solidFill>
                          <a:schemeClr val="dk1"/>
                        </a:solidFill>
                        <a:effectLst/>
                        <a:latin typeface="+mn-lt"/>
                        <a:ea typeface="+mn-ea"/>
                        <a:cs typeface="+mn-cs"/>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en-US" sz="1200" b="1" kern="1200" dirty="0">
                          <a:solidFill>
                            <a:schemeClr val="dk1"/>
                          </a:solidFill>
                          <a:effectLst/>
                          <a:latin typeface="+mn-lt"/>
                          <a:ea typeface="+mn-ea"/>
                          <a:cs typeface="+mn-cs"/>
                        </a:rPr>
                        <a:t>+</a:t>
                      </a:r>
                      <a:endParaRPr lang="ru-RU" sz="1200" b="1" kern="1200" dirty="0">
                        <a:solidFill>
                          <a:schemeClr val="dk1"/>
                        </a:solidFill>
                        <a:effectLst/>
                        <a:latin typeface="+mn-lt"/>
                        <a:ea typeface="+mn-ea"/>
                        <a:cs typeface="+mn-cs"/>
                      </a:endParaRPr>
                    </a:p>
                  </a:txBody>
                  <a:tcPr marL="58154" marR="58154" marT="0" marB="0" anchor="ctr"/>
                </a:tc>
                <a:extLst>
                  <a:ext uri="{0D108BD9-81ED-4DB2-BD59-A6C34878D82A}">
                    <a16:rowId xmlns="" xmlns:a16="http://schemas.microsoft.com/office/drawing/2014/main" val="4234068122"/>
                  </a:ext>
                </a:extLst>
              </a:tr>
              <a:tr h="765482">
                <a:tc>
                  <a:txBody>
                    <a:bodyPr/>
                    <a:lstStyle/>
                    <a:p>
                      <a:pPr algn="ctr">
                        <a:lnSpc>
                          <a:spcPct val="200000"/>
                        </a:lnSpc>
                        <a:spcAft>
                          <a:spcPts val="0"/>
                        </a:spcAft>
                      </a:pPr>
                      <a:r>
                        <a:rPr lang="ru-RU" sz="1200" dirty="0">
                          <a:effectLst/>
                        </a:rPr>
                        <a:t>10</a:t>
                      </a:r>
                      <a:endParaRPr lang="ru-RU" sz="1200" dirty="0">
                        <a:effectLst/>
                        <a:latin typeface="Times New Roman" panose="02020603050405020304" pitchFamily="18" charset="0"/>
                        <a:ea typeface="Times New Roman" panose="02020603050405020304" pitchFamily="18" charset="0"/>
                      </a:endParaRPr>
                    </a:p>
                  </a:txBody>
                  <a:tcPr marL="58154" marR="58154" marT="0" marB="0"/>
                </a:tc>
                <a:tc>
                  <a:txBody>
                    <a:bodyPr/>
                    <a:lstStyle/>
                    <a:p>
                      <a:pPr algn="l">
                        <a:spcAft>
                          <a:spcPts val="0"/>
                        </a:spcAft>
                      </a:pPr>
                      <a:r>
                        <a:rPr lang="ru-RU" sz="1200" dirty="0">
                          <a:effectLst/>
                        </a:rPr>
                        <a:t>Очистка грузоприемной платформы и площадки под ней, зазоров между платформой и пандусами или стенками приямка, а также участков дорожного полотна, входящие в зону взвешивания, от грязи, наледи и посторонних предметов;</a:t>
                      </a:r>
                      <a:endParaRPr lang="ru-RU" sz="1200" dirty="0">
                        <a:effectLst/>
                        <a:latin typeface="Times New Roman" panose="02020603050405020304" pitchFamily="18" charset="0"/>
                        <a:ea typeface="Times New Roman" panose="02020603050405020304" pitchFamily="18" charset="0"/>
                      </a:endParaRP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a:t>
                      </a: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 </a:t>
                      </a: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 </a:t>
                      </a:r>
                    </a:p>
                  </a:txBody>
                  <a:tcPr marL="58154" marR="58154" marT="0" marB="0" anchor="ctr"/>
                </a:tc>
                <a:tc>
                  <a:txBody>
                    <a:bodyPr/>
                    <a:lstStyle/>
                    <a:p>
                      <a:pPr algn="ctr">
                        <a:spcAft>
                          <a:spcPts val="0"/>
                        </a:spcAft>
                        <a:tabLst>
                          <a:tab pos="1731645" algn="l"/>
                          <a:tab pos="1968500" algn="l"/>
                          <a:tab pos="2501900" algn="l"/>
                          <a:tab pos="2959100" algn="l"/>
                          <a:tab pos="3416300" algn="l"/>
                          <a:tab pos="3873500" algn="l"/>
                          <a:tab pos="4254500" algn="l"/>
                          <a:tab pos="4635500" algn="l"/>
                          <a:tab pos="5016500" algn="l"/>
                          <a:tab pos="5397500" algn="l"/>
                          <a:tab pos="5930900" algn="l"/>
                          <a:tab pos="6464300" algn="l"/>
                          <a:tab pos="6997700" algn="l"/>
                          <a:tab pos="7607300" algn="l"/>
                          <a:tab pos="8216900" algn="l"/>
                          <a:tab pos="8902700" algn="l"/>
                          <a:tab pos="9512300" algn="l"/>
                        </a:tabLst>
                      </a:pPr>
                      <a:r>
                        <a:rPr lang="ru-RU" sz="1200" b="1" kern="1200" dirty="0">
                          <a:solidFill>
                            <a:schemeClr val="dk1"/>
                          </a:solidFill>
                          <a:effectLst/>
                          <a:latin typeface="+mn-lt"/>
                          <a:ea typeface="+mn-ea"/>
                          <a:cs typeface="+mn-cs"/>
                        </a:rPr>
                        <a:t> </a:t>
                      </a:r>
                    </a:p>
                  </a:txBody>
                  <a:tcPr marL="58154" marR="58154" marT="0" marB="0" anchor="ctr"/>
                </a:tc>
                <a:extLst>
                  <a:ext uri="{0D108BD9-81ED-4DB2-BD59-A6C34878D82A}">
                    <a16:rowId xmlns="" xmlns:a16="http://schemas.microsoft.com/office/drawing/2014/main" val="3847976777"/>
                  </a:ext>
                </a:extLst>
              </a:tr>
            </a:tbl>
          </a:graphicData>
        </a:graphic>
      </p:graphicFrame>
    </p:spTree>
    <p:extLst>
      <p:ext uri="{BB962C8B-B14F-4D97-AF65-F5344CB8AC3E}">
        <p14:creationId xmlns:p14="http://schemas.microsoft.com/office/powerpoint/2010/main" val="31212229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80160" y="365126"/>
            <a:ext cx="759532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000" b="1" dirty="0" smtClean="0">
                <a:solidFill>
                  <a:srgbClr val="006BA3"/>
                </a:solidFill>
              </a:rPr>
              <a:t>АСУВ – ОСНОВА ИНДИВИДУАЛЬНЫХ РЕШЕНИЙ</a:t>
            </a:r>
          </a:p>
          <a:p>
            <a:pPr algn="ctr"/>
            <a:r>
              <a:rPr lang="ru-RU" sz="1800" b="1" dirty="0">
                <a:solidFill>
                  <a:srgbClr val="006BA3"/>
                </a:solidFill>
              </a:rPr>
              <a:t>(автоматизированная система управления взвешиванием) </a:t>
            </a:r>
            <a:endParaRPr lang="ru-RU" sz="1800" b="1" dirty="0">
              <a:solidFill>
                <a:srgbClr val="006BA3"/>
              </a:solidFill>
              <a:latin typeface="+mn-lt"/>
            </a:endParaRPr>
          </a:p>
        </p:txBody>
      </p:sp>
      <p:sp>
        <p:nvSpPr>
          <p:cNvPr id="4" name="Прямоугольник 3"/>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grpSp>
        <p:nvGrpSpPr>
          <p:cNvPr id="3" name="Группа 2"/>
          <p:cNvGrpSpPr/>
          <p:nvPr/>
        </p:nvGrpSpPr>
        <p:grpSpPr>
          <a:xfrm>
            <a:off x="1389036" y="2420367"/>
            <a:ext cx="3504084" cy="2507233"/>
            <a:chOff x="1389036" y="2420367"/>
            <a:chExt cx="3095879" cy="2215155"/>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9036" y="2460171"/>
              <a:ext cx="2989216" cy="2175351"/>
            </a:xfrm>
            <a:prstGeom prst="rect">
              <a:avLst/>
            </a:prstGeom>
          </p:spPr>
        </p:pic>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l="-2112" r="100000"/>
            <a:stretch/>
          </p:blipFill>
          <p:spPr>
            <a:xfrm>
              <a:off x="4420628" y="2420367"/>
              <a:ext cx="64287" cy="2215155"/>
            </a:xfrm>
            <a:prstGeom prst="rect">
              <a:avLst/>
            </a:prstGeom>
          </p:spPr>
        </p:pic>
      </p:grpSp>
      <p:sp>
        <p:nvSpPr>
          <p:cNvPr id="12" name="Прямоугольник 11"/>
          <p:cNvSpPr/>
          <p:nvPr/>
        </p:nvSpPr>
        <p:spPr>
          <a:xfrm>
            <a:off x="1991360" y="1690689"/>
            <a:ext cx="6027783" cy="584775"/>
          </a:xfrm>
          <a:prstGeom prst="rect">
            <a:avLst/>
          </a:prstGeom>
        </p:spPr>
        <p:txBody>
          <a:bodyPr wrap="square">
            <a:spAutoFit/>
          </a:bodyPr>
          <a:lstStyle/>
          <a:p>
            <a:pPr algn="ctr"/>
            <a:r>
              <a:rPr lang="ru-RU" sz="1600" b="1" dirty="0" smtClean="0">
                <a:solidFill>
                  <a:schemeClr val="tx2"/>
                </a:solidFill>
                <a:latin typeface="+mj-lt"/>
              </a:rPr>
              <a:t>Сборка / создание конфигурации </a:t>
            </a:r>
            <a:r>
              <a:rPr lang="ru-RU" sz="1600" b="1" dirty="0">
                <a:solidFill>
                  <a:schemeClr val="tx2"/>
                </a:solidFill>
                <a:latin typeface="+mj-lt"/>
              </a:rPr>
              <a:t>системы из стандартных элементов под </a:t>
            </a:r>
            <a:r>
              <a:rPr lang="ru-RU" sz="1600" b="1" dirty="0" smtClean="0">
                <a:solidFill>
                  <a:schemeClr val="tx2"/>
                </a:solidFill>
                <a:latin typeface="+mj-lt"/>
              </a:rPr>
              <a:t>потребности клиента</a:t>
            </a:r>
          </a:p>
        </p:txBody>
      </p:sp>
      <p:pic>
        <p:nvPicPr>
          <p:cNvPr id="14" name="Рисунок 13"/>
          <p:cNvPicPr>
            <a:picLocks noChangeAspect="1"/>
          </p:cNvPicPr>
          <p:nvPr/>
        </p:nvPicPr>
        <p:blipFill>
          <a:blip r:embed="rId4"/>
          <a:stretch>
            <a:fillRect/>
          </a:stretch>
        </p:blipFill>
        <p:spPr>
          <a:xfrm>
            <a:off x="1407257" y="5494693"/>
            <a:ext cx="7090263" cy="457240"/>
          </a:xfrm>
          <a:prstGeom prst="rect">
            <a:avLst/>
          </a:prstGeom>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l="8927" t="11054" b="42"/>
          <a:stretch/>
        </p:blipFill>
        <p:spPr>
          <a:xfrm>
            <a:off x="4983079" y="2465419"/>
            <a:ext cx="3362966" cy="2462181"/>
          </a:xfrm>
          <a:prstGeom prst="rect">
            <a:avLst/>
          </a:prstGeom>
        </p:spPr>
      </p:pic>
    </p:spTree>
    <p:extLst>
      <p:ext uri="{BB962C8B-B14F-4D97-AF65-F5344CB8AC3E}">
        <p14:creationId xmlns:p14="http://schemas.microsoft.com/office/powerpoint/2010/main" val="4029417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0813" y="1280912"/>
            <a:ext cx="7089727" cy="3876365"/>
          </a:xfrm>
          <a:prstGeom prst="rect">
            <a:avLst/>
          </a:prstGeom>
        </p:spPr>
      </p:pic>
      <p:sp>
        <p:nvSpPr>
          <p:cNvPr id="2" name="Заголовок 4"/>
          <p:cNvSpPr txBox="1">
            <a:spLocks/>
          </p:cNvSpPr>
          <p:nvPr/>
        </p:nvSpPr>
        <p:spPr>
          <a:xfrm>
            <a:off x="1280160" y="365127"/>
            <a:ext cx="7595326" cy="1135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Схема подключения </a:t>
            </a:r>
            <a:br>
              <a:rPr lang="ru-RU" sz="3200" b="1" dirty="0">
                <a:solidFill>
                  <a:srgbClr val="006BA3"/>
                </a:solidFill>
              </a:rPr>
            </a:br>
            <a:r>
              <a:rPr lang="ru-RU" sz="3200" b="1" dirty="0">
                <a:solidFill>
                  <a:srgbClr val="006BA3"/>
                </a:solidFill>
              </a:rPr>
              <a:t>светофоров, датчиков, видеокамер</a:t>
            </a:r>
          </a:p>
        </p:txBody>
      </p:sp>
      <p:sp>
        <p:nvSpPr>
          <p:cNvPr id="4" name="Прямоугольник 3"/>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7" name="Прямоугольник 6"/>
          <p:cNvSpPr/>
          <p:nvPr/>
        </p:nvSpPr>
        <p:spPr>
          <a:xfrm>
            <a:off x="851338" y="5136208"/>
            <a:ext cx="8082205" cy="1304781"/>
          </a:xfrm>
          <a:prstGeom prst="rect">
            <a:avLst/>
          </a:prstGeom>
        </p:spPr>
        <p:txBody>
          <a:bodyPr wrap="square">
            <a:spAutoFit/>
          </a:bodyPr>
          <a:lstStyle/>
          <a:p>
            <a:pPr algn="just">
              <a:lnSpc>
                <a:spcPct val="107000"/>
              </a:lnSpc>
              <a:spcAft>
                <a:spcPts val="200"/>
              </a:spcAft>
            </a:pPr>
            <a:r>
              <a:rPr lang="ru-RU" sz="1600" b="1" dirty="0">
                <a:solidFill>
                  <a:srgbClr val="006BA3"/>
                </a:solidFill>
                <a:latin typeface="Calibri Light" panose="020F0302020204030204" pitchFamily="34" charset="0"/>
                <a:ea typeface="Calibri" panose="020F0502020204030204" pitchFamily="34" charset="0"/>
                <a:cs typeface="Times New Roman" panose="02020603050405020304" pitchFamily="18" charset="0"/>
              </a:rPr>
              <a:t>Краткое описание системы доступа к взвешиванию.</a:t>
            </a:r>
            <a:r>
              <a:rPr lang="ru-RU" sz="1600" dirty="0">
                <a:solidFill>
                  <a:srgbClr val="006BA3"/>
                </a:solidFill>
                <a:latin typeface="Calibri Light" panose="020F0302020204030204" pitchFamily="34" charset="0"/>
                <a:ea typeface="Calibri" panose="020F0502020204030204" pitchFamily="34" charset="0"/>
                <a:cs typeface="Times New Roman" panose="02020603050405020304" pitchFamily="18" charset="0"/>
              </a:rPr>
              <a:t> </a:t>
            </a:r>
            <a:endParaRPr lang="ru-RU" sz="1600" dirty="0" smtClean="0">
              <a:solidFill>
                <a:srgbClr val="006BA3"/>
              </a:solidFill>
              <a:latin typeface="Calibri Light" panose="020F0302020204030204" pitchFamily="34" charset="0"/>
              <a:ea typeface="Calibri" panose="020F0502020204030204" pitchFamily="34" charset="0"/>
              <a:cs typeface="Times New Roman" panose="02020603050405020304" pitchFamily="18" charset="0"/>
            </a:endParaRPr>
          </a:p>
          <a:p>
            <a:pPr algn="just">
              <a:lnSpc>
                <a:spcPts val="1200"/>
              </a:lnSpc>
            </a:pPr>
            <a:r>
              <a:rPr lang="ru-RU" sz="1500" dirty="0"/>
              <a:t>Данная система состоит из светофоров, которые имеют двухцветную сигнализацию «красный» ̶̶ въезд на весы запрещен или не закончено взвешивание, «зеленый»  ̶̶  въезд на весы разрешен или взвешивание закончено. Светофоры устанавливаются на специальные столбы на въезде и съезде с весов по пути движения ТС. При двухстороннем заезде на весы для взвешивания устанавливаются четыре светофора. Управление светофорами осуществляется от АРМВ через блок управления.</a:t>
            </a:r>
          </a:p>
        </p:txBody>
      </p:sp>
    </p:spTree>
    <p:extLst>
      <p:ext uri="{BB962C8B-B14F-4D97-AF65-F5344CB8AC3E}">
        <p14:creationId xmlns:p14="http://schemas.microsoft.com/office/powerpoint/2010/main" val="4158608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Группа 46"/>
          <p:cNvGrpSpPr/>
          <p:nvPr/>
        </p:nvGrpSpPr>
        <p:grpSpPr>
          <a:xfrm>
            <a:off x="691356" y="2291855"/>
            <a:ext cx="5983824" cy="3045776"/>
            <a:chOff x="3494497" y="1932861"/>
            <a:chExt cx="5450730" cy="2774431"/>
          </a:xfrm>
        </p:grpSpPr>
        <p:grpSp>
          <p:nvGrpSpPr>
            <p:cNvPr id="46" name="Группа 45"/>
            <p:cNvGrpSpPr/>
            <p:nvPr/>
          </p:nvGrpSpPr>
          <p:grpSpPr>
            <a:xfrm>
              <a:off x="3567315" y="1932861"/>
              <a:ext cx="5377912" cy="2774431"/>
              <a:chOff x="3567315" y="1932861"/>
              <a:chExt cx="5377912" cy="2774431"/>
            </a:xfrm>
          </p:grpSpPr>
          <p:sp>
            <p:nvSpPr>
              <p:cNvPr id="6" name="Прямоугольник 5"/>
              <p:cNvSpPr/>
              <p:nvPr/>
            </p:nvSpPr>
            <p:spPr>
              <a:xfrm>
                <a:off x="6392588" y="1981007"/>
                <a:ext cx="1497526" cy="246221"/>
              </a:xfrm>
              <a:prstGeom prst="rect">
                <a:avLst/>
              </a:prstGeom>
            </p:spPr>
            <p:txBody>
              <a:bodyPr wrap="none">
                <a:spAutoFit/>
              </a:bodyPr>
              <a:lstStyle/>
              <a:p>
                <a:r>
                  <a:rPr lang="ru-RU" sz="1000" b="1" dirty="0" smtClean="0">
                    <a:latin typeface="+mj-lt"/>
                  </a:rPr>
                  <a:t>Дублирующий терминал</a:t>
                </a:r>
                <a:endParaRPr lang="ru-RU" sz="1000" b="1" dirty="0">
                  <a:latin typeface="+mj-l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7315" y="1990010"/>
                <a:ext cx="5331418" cy="2717282"/>
              </a:xfrm>
              <a:prstGeom prst="rect">
                <a:avLst/>
              </a:prstGeom>
            </p:spPr>
          </p:pic>
          <p:sp>
            <p:nvSpPr>
              <p:cNvPr id="10" name="Прямоугольник 9"/>
              <p:cNvSpPr/>
              <p:nvPr/>
            </p:nvSpPr>
            <p:spPr>
              <a:xfrm>
                <a:off x="7953979" y="2511268"/>
                <a:ext cx="991248" cy="478849"/>
              </a:xfrm>
              <a:prstGeom prst="rect">
                <a:avLst/>
              </a:prstGeom>
            </p:spPr>
            <p:txBody>
              <a:bodyPr wrap="square">
                <a:spAutoFit/>
              </a:bodyPr>
              <a:lstStyle/>
              <a:p>
                <a:pPr>
                  <a:lnSpc>
                    <a:spcPts val="1000"/>
                  </a:lnSpc>
                </a:pPr>
                <a:r>
                  <a:rPr lang="ru-RU" sz="1000" b="1" dirty="0" smtClean="0">
                    <a:latin typeface="+mj-lt"/>
                  </a:rPr>
                  <a:t>Видеокамера </a:t>
                </a:r>
                <a:r>
                  <a:rPr lang="ru-RU" sz="1000" b="1" dirty="0">
                    <a:latin typeface="+mj-lt"/>
                  </a:rPr>
                  <a:t>распознавания </a:t>
                </a:r>
                <a:r>
                  <a:rPr lang="ru-RU" sz="1000" b="1" dirty="0" smtClean="0">
                    <a:latin typeface="+mj-lt"/>
                  </a:rPr>
                  <a:t>ГРЗ справа</a:t>
                </a:r>
                <a:endParaRPr lang="ru-RU" sz="1000" b="1" dirty="0">
                  <a:latin typeface="+mj-lt"/>
                </a:endParaRPr>
              </a:p>
            </p:txBody>
          </p:sp>
          <p:sp>
            <p:nvSpPr>
              <p:cNvPr id="11" name="Прямоугольник 10"/>
              <p:cNvSpPr/>
              <p:nvPr/>
            </p:nvSpPr>
            <p:spPr>
              <a:xfrm>
                <a:off x="6284940" y="1932861"/>
                <a:ext cx="1027920" cy="478849"/>
              </a:xfrm>
              <a:prstGeom prst="rect">
                <a:avLst/>
              </a:prstGeom>
            </p:spPr>
            <p:txBody>
              <a:bodyPr wrap="square">
                <a:spAutoFit/>
              </a:bodyPr>
              <a:lstStyle/>
              <a:p>
                <a:pPr>
                  <a:lnSpc>
                    <a:spcPts val="1000"/>
                  </a:lnSpc>
                </a:pPr>
                <a:r>
                  <a:rPr lang="ru-RU" sz="1000" b="1" dirty="0">
                    <a:latin typeface="+mj-lt"/>
                  </a:rPr>
                  <a:t>Центральная – видеокамера обзорная</a:t>
                </a:r>
              </a:p>
            </p:txBody>
          </p:sp>
          <p:sp>
            <p:nvSpPr>
              <p:cNvPr id="14" name="Прямоугольник 13"/>
              <p:cNvSpPr/>
              <p:nvPr/>
            </p:nvSpPr>
            <p:spPr>
              <a:xfrm>
                <a:off x="7759663" y="4124410"/>
                <a:ext cx="1027920" cy="400110"/>
              </a:xfrm>
              <a:prstGeom prst="rect">
                <a:avLst/>
              </a:prstGeom>
            </p:spPr>
            <p:txBody>
              <a:bodyPr wrap="square">
                <a:spAutoFit/>
              </a:bodyPr>
              <a:lstStyle/>
              <a:p>
                <a:r>
                  <a:rPr lang="ru-RU" sz="1000" b="1" dirty="0" smtClean="0">
                    <a:solidFill>
                      <a:schemeClr val="bg1"/>
                    </a:solidFill>
                    <a:latin typeface="+mj-lt"/>
                  </a:rPr>
                  <a:t>Светофоры въезд/выезд</a:t>
                </a:r>
                <a:endParaRPr lang="ru-RU" sz="1000" b="1" dirty="0">
                  <a:solidFill>
                    <a:schemeClr val="bg1"/>
                  </a:solidFill>
                  <a:latin typeface="+mj-lt"/>
                </a:endParaRPr>
              </a:p>
            </p:txBody>
          </p:sp>
          <p:cxnSp>
            <p:nvCxnSpPr>
              <p:cNvPr id="24" name="Прямая со стрелкой 23"/>
              <p:cNvCxnSpPr/>
              <p:nvPr/>
            </p:nvCxnSpPr>
            <p:spPr>
              <a:xfrm flipH="1">
                <a:off x="6125877" y="2167575"/>
                <a:ext cx="21834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4734732" y="3384000"/>
                <a:ext cx="18598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flipV="1">
                <a:off x="3804833" y="3078795"/>
                <a:ext cx="0" cy="3052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a:off x="8374363" y="2952066"/>
                <a:ext cx="0" cy="333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3804833" y="3384000"/>
                <a:ext cx="9298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flipH="1">
                <a:off x="7470183" y="3409628"/>
                <a:ext cx="68192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p:nvPr/>
            </p:nvCxnSpPr>
            <p:spPr>
              <a:xfrm flipH="1">
                <a:off x="7082726" y="3773837"/>
                <a:ext cx="106938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8152108" y="3409628"/>
                <a:ext cx="0" cy="7506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Прямоугольник 12"/>
            <p:cNvSpPr/>
            <p:nvPr/>
          </p:nvSpPr>
          <p:spPr>
            <a:xfrm>
              <a:off x="3494497" y="2558025"/>
              <a:ext cx="1148618" cy="478849"/>
            </a:xfrm>
            <a:prstGeom prst="rect">
              <a:avLst/>
            </a:prstGeom>
          </p:spPr>
          <p:txBody>
            <a:bodyPr wrap="square">
              <a:spAutoFit/>
            </a:bodyPr>
            <a:lstStyle/>
            <a:p>
              <a:pPr>
                <a:lnSpc>
                  <a:spcPts val="1000"/>
                </a:lnSpc>
              </a:pPr>
              <a:r>
                <a:rPr lang="ru-RU" sz="1000" b="1" dirty="0" smtClean="0">
                  <a:latin typeface="+mj-lt"/>
                </a:rPr>
                <a:t>Видеокамера </a:t>
              </a:r>
              <a:r>
                <a:rPr lang="ru-RU" sz="1000" b="1" dirty="0">
                  <a:latin typeface="+mj-lt"/>
                </a:rPr>
                <a:t>распознавания </a:t>
              </a:r>
              <a:r>
                <a:rPr lang="ru-RU" sz="1000" b="1" dirty="0" smtClean="0">
                  <a:latin typeface="+mj-lt"/>
                </a:rPr>
                <a:t>ГРЗ слева</a:t>
              </a:r>
              <a:endParaRPr lang="ru-RU" sz="1000" b="1" dirty="0">
                <a:latin typeface="+mj-lt"/>
              </a:endParaRPr>
            </a:p>
          </p:txBody>
        </p:sp>
      </p:grpSp>
      <p:sp>
        <p:nvSpPr>
          <p:cNvPr id="2" name="Заголовок 4"/>
          <p:cNvSpPr txBox="1">
            <a:spLocks/>
          </p:cNvSpPr>
          <p:nvPr/>
        </p:nvSpPr>
        <p:spPr>
          <a:xfrm>
            <a:off x="1280160" y="365127"/>
            <a:ext cx="7595326" cy="1135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Схема подключения </a:t>
            </a:r>
            <a:br>
              <a:rPr lang="ru-RU" sz="3200" b="1" dirty="0">
                <a:solidFill>
                  <a:srgbClr val="006BA3"/>
                </a:solidFill>
              </a:rPr>
            </a:br>
            <a:r>
              <a:rPr lang="ru-RU" sz="3200" b="1" dirty="0">
                <a:solidFill>
                  <a:srgbClr val="006BA3"/>
                </a:solidFill>
              </a:rPr>
              <a:t>светофоров, датчиков, видеокамер</a:t>
            </a:r>
          </a:p>
        </p:txBody>
      </p:sp>
      <p:sp>
        <p:nvSpPr>
          <p:cNvPr id="4" name="Прямоугольник 3"/>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7" name="Прямоугольник 6"/>
          <p:cNvSpPr/>
          <p:nvPr/>
        </p:nvSpPr>
        <p:spPr>
          <a:xfrm>
            <a:off x="667656" y="1428065"/>
            <a:ext cx="8476344" cy="685059"/>
          </a:xfrm>
          <a:prstGeom prst="rect">
            <a:avLst/>
          </a:prstGeom>
        </p:spPr>
        <p:txBody>
          <a:bodyPr wrap="square">
            <a:spAutoFit/>
          </a:bodyPr>
          <a:lstStyle/>
          <a:p>
            <a:pPr>
              <a:lnSpc>
                <a:spcPct val="107000"/>
              </a:lnSpc>
            </a:pPr>
            <a:r>
              <a:rPr lang="ru-RU" b="1" dirty="0" smtClean="0">
                <a:solidFill>
                  <a:schemeClr val="tx2"/>
                </a:solidFill>
                <a:latin typeface="+mj-lt"/>
              </a:rPr>
              <a:t>Система </a:t>
            </a:r>
            <a:r>
              <a:rPr lang="ru-RU" b="1" dirty="0">
                <a:solidFill>
                  <a:schemeClr val="tx2"/>
                </a:solidFill>
                <a:latin typeface="+mj-lt"/>
              </a:rPr>
              <a:t>определения </a:t>
            </a:r>
            <a:r>
              <a:rPr lang="ru-RU" b="1" dirty="0" smtClean="0">
                <a:solidFill>
                  <a:schemeClr val="tx2"/>
                </a:solidFill>
                <a:latin typeface="+mj-lt"/>
              </a:rPr>
              <a:t>государственных регистрационных знаков (ГРЗ) автотранспорта.</a:t>
            </a:r>
          </a:p>
          <a:p>
            <a:pPr>
              <a:lnSpc>
                <a:spcPct val="107000"/>
              </a:lnSpc>
            </a:pPr>
            <a:r>
              <a:rPr lang="ru-RU" b="1" dirty="0" smtClean="0">
                <a:solidFill>
                  <a:schemeClr val="tx2"/>
                </a:solidFill>
                <a:latin typeface="+mj-lt"/>
              </a:rPr>
              <a:t>                                                                                 </a:t>
            </a:r>
            <a:r>
              <a:rPr lang="ru-RU" b="1" dirty="0" smtClean="0">
                <a:solidFill>
                  <a:srgbClr val="006BA3"/>
                </a:solidFill>
                <a:latin typeface="+mj-lt"/>
              </a:rPr>
              <a:t>Краткое </a:t>
            </a:r>
            <a:r>
              <a:rPr lang="ru-RU" b="1" dirty="0">
                <a:solidFill>
                  <a:srgbClr val="006BA3"/>
                </a:solidFill>
                <a:latin typeface="+mj-lt"/>
              </a:rPr>
              <a:t>описание:</a:t>
            </a:r>
            <a:r>
              <a:rPr lang="ru-RU" b="1" dirty="0" smtClean="0">
                <a:solidFill>
                  <a:srgbClr val="006BA3"/>
                </a:solidFill>
                <a:latin typeface="+mj-lt"/>
                <a:ea typeface="Calibri" panose="020F0502020204030204" pitchFamily="34" charset="0"/>
                <a:cs typeface="Times New Roman" panose="02020603050405020304" pitchFamily="18" charset="0"/>
              </a:rPr>
              <a:t> </a:t>
            </a:r>
          </a:p>
        </p:txBody>
      </p:sp>
      <p:sp>
        <p:nvSpPr>
          <p:cNvPr id="8" name="Прямоугольник 7"/>
          <p:cNvSpPr/>
          <p:nvPr/>
        </p:nvSpPr>
        <p:spPr>
          <a:xfrm>
            <a:off x="6683381" y="1822415"/>
            <a:ext cx="2354875" cy="4865050"/>
          </a:xfrm>
          <a:prstGeom prst="rect">
            <a:avLst/>
          </a:prstGeom>
        </p:spPr>
        <p:txBody>
          <a:bodyPr wrap="square">
            <a:spAutoFit/>
          </a:bodyPr>
          <a:lstStyle/>
          <a:p>
            <a:pPr algn="just">
              <a:lnSpc>
                <a:spcPts val="1200"/>
              </a:lnSpc>
            </a:pPr>
            <a:r>
              <a:rPr lang="ru-RU" sz="1200" dirty="0"/>
              <a:t>На въезде весов, устанавливается видеокамера распознавания номеров (ГРЗ). Видеокамера располагается в рабочей зоне распознавания и закрепляется на специальный столб. Видео записывается в реальном времени на  видеорегистратор. Программное обеспечение АРМ В обрабатывает изображения, и определяет ГРЗ ТС при попадании его в «рабочую зону» видеокамеры распознавания. </a:t>
            </a:r>
            <a:br>
              <a:rPr lang="ru-RU" sz="1200" dirty="0"/>
            </a:br>
            <a:r>
              <a:rPr lang="ru-RU" sz="1200" dirty="0"/>
              <a:t>В момент взвешивания идет автоматическая или ручная фотовидеофиксация  изображения с ситуационной видеокамеры (возможно установка двух видеокамер). </a:t>
            </a:r>
            <a:br>
              <a:rPr lang="ru-RU" sz="1200" dirty="0"/>
            </a:br>
            <a:r>
              <a:rPr lang="ru-RU" sz="1200" dirty="0"/>
              <a:t>Все данные хранятся на АРМ В. При въезде на весы для взвешивания с двух сторон устанавливаются две аналогичные видеокамеры распознавания. </a:t>
            </a:r>
            <a:br>
              <a:rPr lang="ru-RU" sz="1200" dirty="0"/>
            </a:br>
            <a:r>
              <a:rPr lang="ru-RU" sz="1200" dirty="0"/>
              <a:t>Для улучшения распознавания ГРЗ  ТС в ночное время используется ИК прожектор, который подсвечивает номер и </a:t>
            </a:r>
            <a:br>
              <a:rPr lang="ru-RU" sz="1200" dirty="0"/>
            </a:br>
            <a:r>
              <a:rPr lang="ru-RU" sz="1200" dirty="0"/>
              <a:t>не мешает водителю.</a:t>
            </a:r>
          </a:p>
        </p:txBody>
      </p:sp>
      <p:sp>
        <p:nvSpPr>
          <p:cNvPr id="9" name="Прямоугольник 8"/>
          <p:cNvSpPr/>
          <p:nvPr/>
        </p:nvSpPr>
        <p:spPr>
          <a:xfrm>
            <a:off x="697405" y="5520282"/>
            <a:ext cx="5949020" cy="710066"/>
          </a:xfrm>
          <a:prstGeom prst="rect">
            <a:avLst/>
          </a:prstGeom>
        </p:spPr>
        <p:txBody>
          <a:bodyPr wrap="square">
            <a:spAutoFit/>
          </a:bodyPr>
          <a:lstStyle/>
          <a:p>
            <a:pPr algn="just">
              <a:lnSpc>
                <a:spcPts val="1200"/>
              </a:lnSpc>
              <a:spcBef>
                <a:spcPts val="1200"/>
              </a:spcBef>
            </a:pPr>
            <a:r>
              <a:rPr lang="ru-RU" sz="1200" dirty="0"/>
              <a:t>Системы определения ГРЗ поддерживает использование различных систем распознавания:</a:t>
            </a:r>
          </a:p>
          <a:p>
            <a:pPr algn="just">
              <a:lnSpc>
                <a:spcPts val="1200"/>
              </a:lnSpc>
            </a:pPr>
            <a:r>
              <a:rPr lang="ru-RU" sz="1200" dirty="0"/>
              <a:t>• Встроенная (среднего качества); </a:t>
            </a:r>
          </a:p>
          <a:p>
            <a:pPr algn="just">
              <a:lnSpc>
                <a:spcPts val="1200"/>
              </a:lnSpc>
            </a:pPr>
            <a:r>
              <a:rPr lang="ru-RU" sz="1200" dirty="0"/>
              <a:t>• Мегапиксель (для IP-камер) (повышенного качества).</a:t>
            </a:r>
          </a:p>
        </p:txBody>
      </p:sp>
    </p:spTree>
    <p:extLst>
      <p:ext uri="{BB962C8B-B14F-4D97-AF65-F5344CB8AC3E}">
        <p14:creationId xmlns:p14="http://schemas.microsoft.com/office/powerpoint/2010/main" val="2127120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35040" y="540358"/>
            <a:ext cx="7235190" cy="6026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Функциональные возможности </a:t>
            </a:r>
            <a:r>
              <a:rPr lang="ru-RU" sz="3200" b="1" dirty="0" smtClean="0">
                <a:solidFill>
                  <a:srgbClr val="006BA3"/>
                </a:solidFill>
              </a:rPr>
              <a:t>АСУВ</a:t>
            </a:r>
            <a:endParaRPr lang="ru-RU" sz="2800" dirty="0">
              <a:solidFill>
                <a:srgbClr val="006BA3"/>
              </a:solidFill>
              <a:latin typeface="+mn-lt"/>
            </a:endParaRPr>
          </a:p>
        </p:txBody>
      </p:sp>
      <p:sp>
        <p:nvSpPr>
          <p:cNvPr id="3" name="Объект 5"/>
          <p:cNvSpPr txBox="1">
            <a:spLocks/>
          </p:cNvSpPr>
          <p:nvPr/>
        </p:nvSpPr>
        <p:spPr>
          <a:xfrm>
            <a:off x="1750570" y="1705520"/>
            <a:ext cx="6204131" cy="3488274"/>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ru-RU" sz="3000" b="1" dirty="0" smtClean="0">
                <a:solidFill>
                  <a:schemeClr val="tx2"/>
                </a:solidFill>
                <a:latin typeface="+mj-lt"/>
              </a:rPr>
              <a:t>Работа двух </a:t>
            </a:r>
            <a:r>
              <a:rPr lang="ru-RU" sz="3000" b="1" dirty="0">
                <a:solidFill>
                  <a:schemeClr val="tx2"/>
                </a:solidFill>
                <a:latin typeface="+mj-lt"/>
              </a:rPr>
              <a:t>весов </a:t>
            </a:r>
            <a:r>
              <a:rPr lang="ru-RU" sz="3000" b="1" dirty="0" smtClean="0">
                <a:solidFill>
                  <a:schemeClr val="tx2"/>
                </a:solidFill>
                <a:latin typeface="+mj-lt"/>
              </a:rPr>
              <a:t>в одной системе.</a:t>
            </a:r>
            <a:endParaRPr lang="ru-RU" sz="3000" b="1" dirty="0">
              <a:solidFill>
                <a:schemeClr val="tx2"/>
              </a:solidFill>
              <a:latin typeface="+mj-lt"/>
            </a:endParaRPr>
          </a:p>
          <a:p>
            <a:pPr algn="just"/>
            <a:r>
              <a:rPr lang="ru-RU" sz="3000" b="1" dirty="0">
                <a:solidFill>
                  <a:schemeClr val="tx2"/>
                </a:solidFill>
                <a:latin typeface="+mj-lt"/>
              </a:rPr>
              <a:t>Автоматический расчёт нетто.</a:t>
            </a:r>
          </a:p>
          <a:p>
            <a:pPr algn="just"/>
            <a:r>
              <a:rPr lang="ru-RU" sz="3000" b="1" dirty="0">
                <a:solidFill>
                  <a:schemeClr val="tx2"/>
                </a:solidFill>
                <a:latin typeface="+mj-lt"/>
              </a:rPr>
              <a:t>Ввод и хранение необходимой справочной информации. Быстрое и удобное заполнение данных о взвешивании из справочников.</a:t>
            </a:r>
          </a:p>
          <a:p>
            <a:pPr algn="just"/>
            <a:r>
              <a:rPr lang="ru-RU" sz="3000" b="1" dirty="0" smtClean="0">
                <a:solidFill>
                  <a:schemeClr val="tx2"/>
                </a:solidFill>
                <a:latin typeface="+mj-lt"/>
              </a:rPr>
              <a:t>Товарный</a:t>
            </a:r>
            <a:r>
              <a:rPr lang="ru-RU" sz="3000" b="1" dirty="0">
                <a:solidFill>
                  <a:schemeClr val="tx2"/>
                </a:solidFill>
                <a:latin typeface="+mj-lt"/>
              </a:rPr>
              <a:t>, количественный учет движения грузов. Ведение архива взвешиваний за весь период работы весов.</a:t>
            </a:r>
          </a:p>
          <a:p>
            <a:pPr algn="just"/>
            <a:r>
              <a:rPr lang="ru-RU" sz="3000" b="1" dirty="0">
                <a:solidFill>
                  <a:schemeClr val="tx2"/>
                </a:solidFill>
                <a:latin typeface="+mj-lt"/>
              </a:rPr>
              <a:t>Печать отчетности по взвешиваниям за смену или за период. Гибкая, настраиваемая пользователем система формирования отчетности.</a:t>
            </a:r>
          </a:p>
          <a:p>
            <a:pPr algn="just"/>
            <a:r>
              <a:rPr lang="ru-RU" sz="3000" b="1" dirty="0" smtClean="0">
                <a:solidFill>
                  <a:schemeClr val="tx2"/>
                </a:solidFill>
                <a:latin typeface="+mj-lt"/>
              </a:rPr>
              <a:t>Автоматическое </a:t>
            </a:r>
            <a:r>
              <a:rPr lang="ru-RU" sz="3000" b="1" dirty="0">
                <a:solidFill>
                  <a:schemeClr val="tx2"/>
                </a:solidFill>
                <a:latin typeface="+mj-lt"/>
              </a:rPr>
              <a:t>взвешивание транспорта без оператора с идентификацией транспорта.</a:t>
            </a:r>
          </a:p>
          <a:p>
            <a:pPr algn="just"/>
            <a:r>
              <a:rPr lang="ru-RU" sz="3000" b="1" dirty="0">
                <a:solidFill>
                  <a:schemeClr val="tx2"/>
                </a:solidFill>
                <a:latin typeface="+mj-lt"/>
              </a:rPr>
              <a:t>Универсальный обмен данными в формате XML с любыми конфигурациями 1С. Используется стандартная для 1С универсальная система обмена. </a:t>
            </a:r>
            <a:endParaRPr lang="ru-RU" sz="3000" b="1" dirty="0" smtClean="0">
              <a:solidFill>
                <a:schemeClr val="tx2"/>
              </a:solidFill>
              <a:latin typeface="+mj-lt"/>
            </a:endParaRPr>
          </a:p>
          <a:p>
            <a:pPr algn="just"/>
            <a:r>
              <a:rPr lang="ru-RU" sz="3000" b="1" dirty="0" smtClean="0">
                <a:solidFill>
                  <a:schemeClr val="tx2"/>
                </a:solidFill>
                <a:latin typeface="+mj-lt"/>
              </a:rPr>
              <a:t>Широкие возможности для аналитики, планирование и сокращение задач.</a:t>
            </a:r>
            <a:endParaRPr lang="ru-RU" sz="2000" b="1" dirty="0">
              <a:solidFill>
                <a:schemeClr val="tx2"/>
              </a:solidFill>
            </a:endParaRPr>
          </a:p>
        </p:txBody>
      </p:sp>
      <p:sp>
        <p:nvSpPr>
          <p:cNvPr id="4" name="Прямоугольник 3"/>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397" y="5274769"/>
            <a:ext cx="6812688" cy="690602"/>
          </a:xfrm>
          <a:prstGeom prst="rect">
            <a:avLst/>
          </a:prstGeom>
        </p:spPr>
      </p:pic>
      <p:sp>
        <p:nvSpPr>
          <p:cNvPr id="12" name="Прямоугольник 11"/>
          <p:cNvSpPr/>
          <p:nvPr/>
        </p:nvSpPr>
        <p:spPr>
          <a:xfrm>
            <a:off x="1632725" y="1258849"/>
            <a:ext cx="6676703" cy="3853969"/>
          </a:xfrm>
          <a:prstGeom prst="rect">
            <a:avLst/>
          </a:prstGeom>
          <a:noFill/>
          <a:ln>
            <a:solidFill>
              <a:srgbClr val="47C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4030244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426753" y="1168350"/>
            <a:ext cx="6355154" cy="5228712"/>
          </a:xfrm>
          <a:prstGeom prst="rect">
            <a:avLst/>
          </a:prstGeom>
        </p:spPr>
      </p:pic>
      <p:sp>
        <p:nvSpPr>
          <p:cNvPr id="2" name="Заголовок 4"/>
          <p:cNvSpPr txBox="1">
            <a:spLocks/>
          </p:cNvSpPr>
          <p:nvPr/>
        </p:nvSpPr>
        <p:spPr>
          <a:xfrm>
            <a:off x="1177684" y="556613"/>
            <a:ext cx="7235190" cy="5138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pPr>
            <a:r>
              <a:rPr lang="ru-RU" altLang="ru-RU" sz="3200" b="1" dirty="0" smtClean="0">
                <a:solidFill>
                  <a:srgbClr val="006BA3"/>
                </a:solidFill>
              </a:rPr>
              <a:t>Весовой терминал</a:t>
            </a:r>
            <a:endParaRPr lang="ru-RU" sz="3200" b="1" dirty="0">
              <a:solidFill>
                <a:srgbClr val="006BA3"/>
              </a:solidFill>
            </a:endParaRPr>
          </a:p>
        </p:txBody>
      </p:sp>
      <p:sp>
        <p:nvSpPr>
          <p:cNvPr id="4" name="Прямоугольник 3"/>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5" name="TextBox 4"/>
          <p:cNvSpPr txBox="1"/>
          <p:nvPr/>
        </p:nvSpPr>
        <p:spPr>
          <a:xfrm>
            <a:off x="3838902" y="5858891"/>
            <a:ext cx="4390696" cy="523220"/>
          </a:xfrm>
          <a:prstGeom prst="rect">
            <a:avLst/>
          </a:prstGeom>
          <a:noFill/>
        </p:spPr>
        <p:txBody>
          <a:bodyPr wrap="square" rtlCol="0">
            <a:spAutoFit/>
          </a:bodyPr>
          <a:lstStyle/>
          <a:p>
            <a:r>
              <a:rPr lang="ru-RU" sz="1400" b="1" dirty="0">
                <a:solidFill>
                  <a:schemeClr val="tx2"/>
                </a:solidFill>
                <a:latin typeface="+mj-lt"/>
              </a:rPr>
              <a:t>Работа оператора </a:t>
            </a:r>
            <a:r>
              <a:rPr lang="ru-RU" sz="1400" b="1" dirty="0" smtClean="0">
                <a:solidFill>
                  <a:schemeClr val="tx2"/>
                </a:solidFill>
                <a:latin typeface="+mj-lt"/>
              </a:rPr>
              <a:t>(</a:t>
            </a:r>
            <a:r>
              <a:rPr lang="ru-RU" sz="1400" b="1" dirty="0">
                <a:solidFill>
                  <a:schemeClr val="tx2"/>
                </a:solidFill>
                <a:latin typeface="+mj-lt"/>
              </a:rPr>
              <a:t>весовщика) упрощена и сводится </a:t>
            </a:r>
            <a:r>
              <a:rPr lang="ru-RU" sz="1400" b="1" dirty="0" smtClean="0">
                <a:solidFill>
                  <a:schemeClr val="tx2"/>
                </a:solidFill>
                <a:latin typeface="+mj-lt"/>
              </a:rPr>
              <a:t/>
            </a:r>
            <a:br>
              <a:rPr lang="ru-RU" sz="1400" b="1" dirty="0" smtClean="0">
                <a:solidFill>
                  <a:schemeClr val="tx2"/>
                </a:solidFill>
                <a:latin typeface="+mj-lt"/>
              </a:rPr>
            </a:br>
            <a:r>
              <a:rPr lang="ru-RU" sz="1400" b="1" dirty="0" smtClean="0">
                <a:solidFill>
                  <a:schemeClr val="tx2"/>
                </a:solidFill>
                <a:latin typeface="+mj-lt"/>
              </a:rPr>
              <a:t>к </a:t>
            </a:r>
            <a:r>
              <a:rPr lang="ru-RU" sz="1400" b="1" dirty="0">
                <a:solidFill>
                  <a:schemeClr val="tx2"/>
                </a:solidFill>
                <a:latin typeface="+mj-lt"/>
              </a:rPr>
              <a:t>минимальной последовательности нажатий кнопок.</a:t>
            </a:r>
          </a:p>
        </p:txBody>
      </p:sp>
    </p:spTree>
    <p:extLst>
      <p:ext uri="{BB962C8B-B14F-4D97-AF65-F5344CB8AC3E}">
        <p14:creationId xmlns:p14="http://schemas.microsoft.com/office/powerpoint/2010/main" val="18667549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79400" y="1403133"/>
            <a:ext cx="8686800" cy="5352391"/>
          </a:xfrm>
        </p:spPr>
        <p:txBody>
          <a:bodyPr>
            <a:normAutofit/>
          </a:bodyPr>
          <a:lstStyle/>
          <a:p>
            <a:pPr marL="1800" indent="0">
              <a:lnSpc>
                <a:spcPct val="120000"/>
              </a:lnSpc>
              <a:spcBef>
                <a:spcPts val="0"/>
              </a:spcBef>
              <a:buNone/>
            </a:pPr>
            <a:r>
              <a:rPr lang="ru-RU" sz="1400" dirty="0" smtClean="0"/>
              <a:t>1. </a:t>
            </a:r>
            <a:r>
              <a:rPr lang="ru-RU" sz="1400" b="1" dirty="0" smtClean="0"/>
              <a:t>Сила бренда. </a:t>
            </a:r>
            <a:r>
              <a:rPr lang="ru-RU" sz="1400" dirty="0" smtClean="0"/>
              <a:t>Весы знает и ценит потребитель, сарафанное радио, отзывы клиентов работают на нас.</a:t>
            </a:r>
          </a:p>
          <a:p>
            <a:pPr marL="1800" indent="0">
              <a:lnSpc>
                <a:spcPct val="120000"/>
              </a:lnSpc>
              <a:spcBef>
                <a:spcPts val="0"/>
              </a:spcBef>
              <a:buNone/>
            </a:pPr>
            <a:r>
              <a:rPr lang="ru-RU" sz="1400" dirty="0" smtClean="0"/>
              <a:t>2. </a:t>
            </a:r>
            <a:r>
              <a:rPr lang="ru-RU" sz="1400" b="1" dirty="0" smtClean="0"/>
              <a:t>Эталонная конструкция. </a:t>
            </a:r>
            <a:r>
              <a:rPr lang="ru-RU" sz="1400" dirty="0" smtClean="0"/>
              <a:t>1</a:t>
            </a:r>
            <a:r>
              <a:rPr lang="en-US" sz="1400" dirty="0" smtClean="0"/>
              <a:t>2</a:t>
            </a:r>
            <a:r>
              <a:rPr lang="ru-RU" sz="1400" dirty="0" smtClean="0"/>
              <a:t> лет производства и модернизации продукта – отшлифован каждый нюанс, учтены пожелания пользователей.</a:t>
            </a:r>
          </a:p>
          <a:p>
            <a:pPr marL="1800" indent="0">
              <a:lnSpc>
                <a:spcPct val="120000"/>
              </a:lnSpc>
              <a:spcBef>
                <a:spcPts val="0"/>
              </a:spcBef>
              <a:buNone/>
            </a:pPr>
            <a:r>
              <a:rPr lang="ru-RU" sz="1400" dirty="0" smtClean="0"/>
              <a:t>3. </a:t>
            </a:r>
            <a:r>
              <a:rPr lang="ru-RU" sz="1400" b="1" dirty="0" smtClean="0"/>
              <a:t>НЕ «Дешёвые весы».</a:t>
            </a:r>
            <a:r>
              <a:rPr lang="ru-RU" sz="1400" dirty="0" smtClean="0"/>
              <a:t> Мы не ставим себе цели выпускать дешевые весы. Наш завод делает весы на стыке цены и качества, они стоят каждого потраченного на них рубля.</a:t>
            </a:r>
          </a:p>
          <a:p>
            <a:pPr marL="1800" indent="0">
              <a:lnSpc>
                <a:spcPct val="120000"/>
              </a:lnSpc>
              <a:spcBef>
                <a:spcPts val="0"/>
              </a:spcBef>
              <a:buNone/>
            </a:pPr>
            <a:r>
              <a:rPr lang="ru-RU" sz="1400" dirty="0" smtClean="0"/>
              <a:t>4. </a:t>
            </a:r>
            <a:r>
              <a:rPr lang="ru-RU" sz="1400" b="1" dirty="0" smtClean="0"/>
              <a:t>Ортотропная конструкция платформы </a:t>
            </a:r>
            <a:r>
              <a:rPr lang="ru-RU" sz="1400" dirty="0" smtClean="0"/>
              <a:t>(распределение нагрузки по разным плоскостям).</a:t>
            </a:r>
          </a:p>
          <a:p>
            <a:pPr marL="1800" indent="0">
              <a:lnSpc>
                <a:spcPct val="120000"/>
              </a:lnSpc>
              <a:spcBef>
                <a:spcPts val="0"/>
              </a:spcBef>
              <a:buNone/>
            </a:pPr>
            <a:r>
              <a:rPr lang="ru-RU" sz="1400" dirty="0" smtClean="0"/>
              <a:t>5. </a:t>
            </a:r>
            <a:r>
              <a:rPr lang="ru-RU" sz="1400" b="1" dirty="0" smtClean="0"/>
              <a:t>150% запас прочности конструктива.</a:t>
            </a:r>
          </a:p>
          <a:p>
            <a:pPr marL="1800" indent="0">
              <a:lnSpc>
                <a:spcPct val="120000"/>
              </a:lnSpc>
              <a:spcBef>
                <a:spcPts val="0"/>
              </a:spcBef>
              <a:buNone/>
            </a:pPr>
            <a:r>
              <a:rPr lang="ru-RU" sz="1400" dirty="0" smtClean="0"/>
              <a:t>6. </a:t>
            </a:r>
            <a:r>
              <a:rPr lang="ru-RU" sz="1400" b="1" dirty="0" smtClean="0"/>
              <a:t>Свободный доступ к электрике </a:t>
            </a:r>
            <a:r>
              <a:rPr lang="ru-RU" sz="1400" dirty="0" smtClean="0"/>
              <a:t>(датчики, коробки) – очень важно, ремонтопригодность, ТО.</a:t>
            </a:r>
          </a:p>
          <a:p>
            <a:pPr marL="1800" indent="0">
              <a:lnSpc>
                <a:spcPct val="120000"/>
              </a:lnSpc>
              <a:spcBef>
                <a:spcPts val="0"/>
              </a:spcBef>
              <a:buNone/>
            </a:pPr>
            <a:r>
              <a:rPr lang="ru-RU" sz="1400" dirty="0" smtClean="0"/>
              <a:t>7. </a:t>
            </a:r>
            <a:r>
              <a:rPr lang="ru-RU" sz="1400" b="1" dirty="0" smtClean="0"/>
              <a:t>Только российская сталь Ст3Сп5, только ГОСТ </a:t>
            </a:r>
            <a:r>
              <a:rPr lang="ru-RU" sz="1400" dirty="0" smtClean="0"/>
              <a:t>(не ТУ).</a:t>
            </a:r>
          </a:p>
          <a:p>
            <a:pPr marL="1800" indent="0">
              <a:lnSpc>
                <a:spcPct val="120000"/>
              </a:lnSpc>
              <a:spcBef>
                <a:spcPts val="0"/>
              </a:spcBef>
              <a:buNone/>
            </a:pPr>
            <a:r>
              <a:rPr lang="ru-RU" sz="1400" dirty="0" smtClean="0"/>
              <a:t>8. </a:t>
            </a:r>
            <a:r>
              <a:rPr lang="ru-RU" sz="1400" b="1" dirty="0" smtClean="0"/>
              <a:t>Более 500 дилеров по РФ </a:t>
            </a:r>
            <a:r>
              <a:rPr lang="ru-RU" sz="1400" dirty="0" smtClean="0"/>
              <a:t>– быстрота обслуживания ближайшим партнером в любом регионе.</a:t>
            </a:r>
          </a:p>
          <a:p>
            <a:pPr marL="1800" indent="0">
              <a:lnSpc>
                <a:spcPct val="120000"/>
              </a:lnSpc>
              <a:spcBef>
                <a:spcPts val="0"/>
              </a:spcBef>
              <a:buNone/>
            </a:pPr>
            <a:r>
              <a:rPr lang="ru-RU" sz="1400" dirty="0" smtClean="0"/>
              <a:t>9. </a:t>
            </a:r>
            <a:r>
              <a:rPr lang="ru-RU" sz="1400" b="1" dirty="0"/>
              <a:t>АСУВ</a:t>
            </a:r>
            <a:r>
              <a:rPr lang="ru-RU" sz="1400" dirty="0"/>
              <a:t> </a:t>
            </a:r>
            <a:r>
              <a:rPr lang="ru-RU" sz="1400" dirty="0" smtClean="0"/>
              <a:t> - неограниченные </a:t>
            </a:r>
            <a:r>
              <a:rPr lang="ru-RU" sz="1400" dirty="0"/>
              <a:t>возможности, </a:t>
            </a:r>
            <a:r>
              <a:rPr lang="ru-RU" sz="1400" dirty="0" smtClean="0"/>
              <a:t>индивидуальная работа по каждому клиенту.</a:t>
            </a:r>
          </a:p>
          <a:p>
            <a:pPr marL="1800" indent="0">
              <a:lnSpc>
                <a:spcPct val="120000"/>
              </a:lnSpc>
              <a:spcBef>
                <a:spcPts val="0"/>
              </a:spcBef>
              <a:buNone/>
            </a:pPr>
            <a:r>
              <a:rPr lang="ru-RU" sz="1400" dirty="0" smtClean="0"/>
              <a:t>10. </a:t>
            </a:r>
            <a:r>
              <a:rPr lang="ru-RU" sz="1400" b="1" dirty="0" err="1" smtClean="0"/>
              <a:t>Референс</a:t>
            </a:r>
            <a:r>
              <a:rPr lang="ru-RU" sz="1400" b="1" dirty="0" smtClean="0"/>
              <a:t>-лист.</a:t>
            </a:r>
            <a:r>
              <a:rPr lang="ru-RU" sz="1400" dirty="0" smtClean="0"/>
              <a:t> В списке клиентов – крупнейшие корпорации РФ, европейские и даже американские заказчики.</a:t>
            </a:r>
          </a:p>
          <a:p>
            <a:pPr marL="1800" indent="0">
              <a:lnSpc>
                <a:spcPct val="120000"/>
              </a:lnSpc>
              <a:spcBef>
                <a:spcPts val="0"/>
              </a:spcBef>
              <a:buNone/>
            </a:pPr>
            <a:r>
              <a:rPr lang="ru-RU" sz="1400" dirty="0" smtClean="0"/>
              <a:t>11.</a:t>
            </a:r>
            <a:r>
              <a:rPr lang="ru-RU" sz="1400" b="1" dirty="0" smtClean="0"/>
              <a:t> Гарантия </a:t>
            </a:r>
            <a:r>
              <a:rPr lang="ru-RU" sz="1400" dirty="0" smtClean="0"/>
              <a:t>– до пяти лет, стандартный срок службы – более 10 лет.</a:t>
            </a:r>
            <a:endParaRPr lang="ru-RU" sz="1400" b="1" dirty="0" smtClean="0">
              <a:solidFill>
                <a:srgbClr val="FF0000"/>
              </a:solidFill>
            </a:endParaRPr>
          </a:p>
          <a:p>
            <a:pPr marL="1800" indent="0">
              <a:lnSpc>
                <a:spcPct val="120000"/>
              </a:lnSpc>
              <a:spcBef>
                <a:spcPts val="0"/>
              </a:spcBef>
              <a:buNone/>
            </a:pPr>
            <a:r>
              <a:rPr lang="ru-RU" sz="1400" dirty="0" smtClean="0"/>
              <a:t>12. </a:t>
            </a:r>
            <a:r>
              <a:rPr lang="ru-RU" sz="1400" b="1" dirty="0" smtClean="0"/>
              <a:t>Профессиональная техподдержка </a:t>
            </a:r>
            <a:r>
              <a:rPr lang="ru-RU" sz="1400" dirty="0" smtClean="0"/>
              <a:t>– ответы на вопросы, подключение к системе заказчика для оперативного устранения проблемы, выездные бригады.</a:t>
            </a:r>
          </a:p>
          <a:p>
            <a:pPr marL="1800" indent="0">
              <a:lnSpc>
                <a:spcPct val="120000"/>
              </a:lnSpc>
              <a:spcBef>
                <a:spcPts val="0"/>
              </a:spcBef>
              <a:buNone/>
            </a:pPr>
            <a:r>
              <a:rPr lang="ru-RU" sz="1400" dirty="0" smtClean="0"/>
              <a:t>13. </a:t>
            </a:r>
            <a:r>
              <a:rPr lang="ru-RU" sz="1400" b="1" dirty="0" smtClean="0"/>
              <a:t>Собственное конструкторское бюро</a:t>
            </a:r>
            <a:r>
              <a:rPr lang="ru-RU" sz="1400" dirty="0" smtClean="0"/>
              <a:t>, возможность создания индивидуальных решений.</a:t>
            </a:r>
          </a:p>
          <a:p>
            <a:pPr marL="1800" indent="0">
              <a:lnSpc>
                <a:spcPct val="120000"/>
              </a:lnSpc>
              <a:spcBef>
                <a:spcPts val="0"/>
              </a:spcBef>
              <a:buNone/>
            </a:pPr>
            <a:r>
              <a:rPr lang="ru-RU" sz="1400" dirty="0" smtClean="0"/>
              <a:t>14. </a:t>
            </a:r>
            <a:r>
              <a:rPr lang="ru-RU" sz="1400" b="1" dirty="0" smtClean="0"/>
              <a:t>Профессиональная монтажная бригада</a:t>
            </a:r>
            <a:r>
              <a:rPr lang="ru-RU" sz="1400" dirty="0" smtClean="0"/>
              <a:t>, от Сахалина до Калининграда, любые весы устанавливаются за 2 дня, на второй день поверка с гарантией прохождения с первого раза.</a:t>
            </a:r>
          </a:p>
          <a:p>
            <a:endParaRPr lang="ru-RU" sz="1400" dirty="0" smtClean="0"/>
          </a:p>
        </p:txBody>
      </p:sp>
      <p:sp>
        <p:nvSpPr>
          <p:cNvPr id="4" name="Заголовок 2"/>
          <p:cNvSpPr txBox="1">
            <a:spLocks/>
          </p:cNvSpPr>
          <p:nvPr/>
        </p:nvSpPr>
        <p:spPr>
          <a:xfrm>
            <a:off x="1166649" y="472967"/>
            <a:ext cx="6960476" cy="646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smtClean="0">
                <a:solidFill>
                  <a:srgbClr val="006BA3"/>
                </a:solidFill>
              </a:rPr>
              <a:t>Преимущества ВСА-Р</a:t>
            </a:r>
            <a:endParaRPr lang="ru-RU" sz="3200" b="1" dirty="0">
              <a:solidFill>
                <a:srgbClr val="006BA3"/>
              </a:solidFill>
            </a:endParaRPr>
          </a:p>
        </p:txBody>
      </p:sp>
      <p:sp>
        <p:nvSpPr>
          <p:cNvPr id="5" name="Прямоугольник 4"/>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Tree>
    <p:extLst>
      <p:ext uri="{BB962C8B-B14F-4D97-AF65-F5344CB8AC3E}">
        <p14:creationId xmlns:p14="http://schemas.microsoft.com/office/powerpoint/2010/main" val="2523511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6"/>
            <a:ext cx="9144000" cy="6853727"/>
          </a:xfrm>
          <a:prstGeom prst="rect">
            <a:avLst/>
          </a:prstGeom>
        </p:spPr>
      </p:pic>
      <p:sp>
        <p:nvSpPr>
          <p:cNvPr id="4" name="Объект 3"/>
          <p:cNvSpPr>
            <a:spLocks noGrp="1"/>
          </p:cNvSpPr>
          <p:nvPr>
            <p:ph sz="half" idx="1"/>
          </p:nvPr>
        </p:nvSpPr>
        <p:spPr>
          <a:xfrm>
            <a:off x="6005778" y="3101644"/>
            <a:ext cx="3138221" cy="2121409"/>
          </a:xfrm>
        </p:spPr>
        <p:txBody>
          <a:bodyPr>
            <a:normAutofit fontScale="92500" lnSpcReduction="20000"/>
          </a:bodyPr>
          <a:lstStyle/>
          <a:p>
            <a:pPr marL="0" indent="0">
              <a:buNone/>
            </a:pPr>
            <a:r>
              <a:rPr lang="en-US" sz="3000" b="1" dirty="0">
                <a:solidFill>
                  <a:schemeClr val="tx2"/>
                </a:solidFill>
              </a:rPr>
              <a:t>8 800 775 84 02</a:t>
            </a:r>
          </a:p>
          <a:p>
            <a:pPr marL="0" indent="0">
              <a:buNone/>
            </a:pPr>
            <a:r>
              <a:rPr lang="en-US" sz="2000" dirty="0" smtClean="0">
                <a:solidFill>
                  <a:schemeClr val="tx2"/>
                </a:solidFill>
                <a:hlinkClick r:id="rId3"/>
              </a:rPr>
              <a:t>dsales@vesservice.com</a:t>
            </a:r>
            <a:endParaRPr lang="ru-RU" sz="2000" dirty="0" smtClean="0">
              <a:solidFill>
                <a:schemeClr val="tx2"/>
              </a:solidFill>
            </a:endParaRPr>
          </a:p>
          <a:p>
            <a:pPr marL="0" indent="0">
              <a:buNone/>
            </a:pPr>
            <a:endParaRPr lang="ru-RU" sz="2000" dirty="0">
              <a:solidFill>
                <a:schemeClr val="tx2"/>
              </a:solidFill>
            </a:endParaRPr>
          </a:p>
          <a:p>
            <a:endParaRPr lang="ru-RU" dirty="0"/>
          </a:p>
          <a:p>
            <a:pPr marL="0" indent="0">
              <a:buNone/>
            </a:pPr>
            <a:r>
              <a:rPr lang="ru-RU" sz="2100" dirty="0" smtClean="0">
                <a:solidFill>
                  <a:schemeClr val="tx2"/>
                </a:solidFill>
              </a:rPr>
              <a:t>194156</a:t>
            </a:r>
            <a:r>
              <a:rPr lang="ru-RU" sz="2100" dirty="0">
                <a:solidFill>
                  <a:schemeClr val="tx2"/>
                </a:solidFill>
              </a:rPr>
              <a:t>, г. Санкт-Петербург, </a:t>
            </a:r>
            <a:r>
              <a:rPr lang="ru-RU" sz="2100" dirty="0" smtClean="0">
                <a:solidFill>
                  <a:schemeClr val="tx2"/>
                </a:solidFill>
              </a:rPr>
              <a:t/>
            </a:r>
            <a:br>
              <a:rPr lang="ru-RU" sz="2100" dirty="0" smtClean="0">
                <a:solidFill>
                  <a:schemeClr val="tx2"/>
                </a:solidFill>
              </a:rPr>
            </a:br>
            <a:r>
              <a:rPr lang="ru-RU" sz="2100" dirty="0" smtClean="0">
                <a:solidFill>
                  <a:schemeClr val="tx2"/>
                </a:solidFill>
              </a:rPr>
              <a:t>ул</a:t>
            </a:r>
            <a:r>
              <a:rPr lang="ru-RU" sz="2100" dirty="0">
                <a:solidFill>
                  <a:schemeClr val="tx2"/>
                </a:solidFill>
              </a:rPr>
              <a:t>. </a:t>
            </a:r>
            <a:r>
              <a:rPr lang="ru-RU" sz="2100" dirty="0" smtClean="0">
                <a:solidFill>
                  <a:schemeClr val="tx2"/>
                </a:solidFill>
              </a:rPr>
              <a:t>Оптиков, </a:t>
            </a:r>
            <a:r>
              <a:rPr lang="ru-RU" sz="2100" dirty="0">
                <a:solidFill>
                  <a:schemeClr val="tx2"/>
                </a:solidFill>
              </a:rPr>
              <a:t>д. </a:t>
            </a:r>
            <a:r>
              <a:rPr lang="ru-RU" sz="2100" dirty="0" smtClean="0">
                <a:solidFill>
                  <a:schemeClr val="tx2"/>
                </a:solidFill>
              </a:rPr>
              <a:t>4</a:t>
            </a:r>
            <a:endParaRPr lang="ru-RU" sz="2100" dirty="0">
              <a:solidFill>
                <a:schemeClr val="tx2"/>
              </a:solidFill>
            </a:endParaRPr>
          </a:p>
        </p:txBody>
      </p:sp>
    </p:spTree>
    <p:extLst>
      <p:ext uri="{BB962C8B-B14F-4D97-AF65-F5344CB8AC3E}">
        <p14:creationId xmlns:p14="http://schemas.microsoft.com/office/powerpoint/2010/main" val="2604967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63507" y="383919"/>
            <a:ext cx="6013790" cy="847684"/>
          </a:xfrm>
        </p:spPr>
        <p:txBody>
          <a:bodyPr>
            <a:noAutofit/>
          </a:bodyPr>
          <a:lstStyle/>
          <a:p>
            <a:r>
              <a:rPr lang="ru-RU" sz="3200" b="1" dirty="0">
                <a:solidFill>
                  <a:srgbClr val="006BA3"/>
                </a:solidFill>
              </a:rPr>
              <a:t>Автомобильные весы ВСА-Р</a:t>
            </a:r>
            <a:br>
              <a:rPr lang="ru-RU" sz="3200" b="1" dirty="0">
                <a:solidFill>
                  <a:srgbClr val="006BA3"/>
                </a:solidFill>
              </a:rPr>
            </a:br>
            <a:r>
              <a:rPr lang="ru-RU" sz="1800" b="1" dirty="0">
                <a:solidFill>
                  <a:srgbClr val="006BA3"/>
                </a:solidFill>
              </a:rPr>
              <a:t>по ГОСТ </a:t>
            </a:r>
            <a:r>
              <a:rPr lang="en-US" sz="1800" b="1" dirty="0">
                <a:solidFill>
                  <a:srgbClr val="006BA3"/>
                </a:solidFill>
              </a:rPr>
              <a:t>OIML R</a:t>
            </a:r>
            <a:r>
              <a:rPr lang="ru-RU" sz="1800" b="1" dirty="0">
                <a:solidFill>
                  <a:srgbClr val="006BA3"/>
                </a:solidFill>
              </a:rPr>
              <a:t>76-1-2011 в России, Казахстане и Белоруссии</a:t>
            </a:r>
          </a:p>
        </p:txBody>
      </p:sp>
      <p:sp>
        <p:nvSpPr>
          <p:cNvPr id="4" name="Прямоугольник 3"/>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pic>
        <p:nvPicPr>
          <p:cNvPr id="3" name="Рисунок 2"/>
          <p:cNvPicPr>
            <a:picLocks noChangeAspect="1"/>
          </p:cNvPicPr>
          <p:nvPr/>
        </p:nvPicPr>
        <p:blipFill>
          <a:blip r:embed="rId2"/>
          <a:stretch>
            <a:fillRect/>
          </a:stretch>
        </p:blipFill>
        <p:spPr>
          <a:xfrm>
            <a:off x="642937" y="1535661"/>
            <a:ext cx="7858125" cy="4543425"/>
          </a:xfrm>
          <a:prstGeom prst="rect">
            <a:avLst/>
          </a:prstGeom>
        </p:spPr>
      </p:pic>
    </p:spTree>
    <p:extLst>
      <p:ext uri="{BB962C8B-B14F-4D97-AF65-F5344CB8AC3E}">
        <p14:creationId xmlns:p14="http://schemas.microsoft.com/office/powerpoint/2010/main" val="1824331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34056" y="530002"/>
            <a:ext cx="2751638" cy="533507"/>
          </a:xfrm>
        </p:spPr>
        <p:txBody>
          <a:bodyPr>
            <a:normAutofit/>
          </a:bodyPr>
          <a:lstStyle/>
          <a:p>
            <a:pPr algn="ctr"/>
            <a:r>
              <a:rPr lang="ru-RU" sz="3200" b="1" dirty="0" smtClean="0">
                <a:solidFill>
                  <a:srgbClr val="006BA3"/>
                </a:solidFill>
              </a:rPr>
              <a:t>Внешний вид</a:t>
            </a:r>
            <a:endParaRPr lang="ru-RU" sz="3200" b="1" dirty="0">
              <a:solidFill>
                <a:srgbClr val="FF0000"/>
              </a:solidFill>
            </a:endParaRPr>
          </a:p>
        </p:txBody>
      </p:sp>
      <p:sp>
        <p:nvSpPr>
          <p:cNvPr id="4" name="Прямоугольник 3"/>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24607"/>
          <a:stretch/>
        </p:blipFill>
        <p:spPr>
          <a:xfrm>
            <a:off x="5431222" y="1624223"/>
            <a:ext cx="3084128" cy="3068033"/>
          </a:xfrm>
          <a:prstGeom prst="rect">
            <a:avLst/>
          </a:prstGeom>
        </p:spPr>
      </p:pic>
      <p:pic>
        <p:nvPicPr>
          <p:cNvPr id="8" name="Рисунок 7"/>
          <p:cNvPicPr>
            <a:picLocks noChangeAspect="1"/>
          </p:cNvPicPr>
          <p:nvPr/>
        </p:nvPicPr>
        <p:blipFill>
          <a:blip r:embed="rId3"/>
          <a:stretch>
            <a:fillRect/>
          </a:stretch>
        </p:blipFill>
        <p:spPr>
          <a:xfrm>
            <a:off x="750688" y="1624223"/>
            <a:ext cx="4599763" cy="3068033"/>
          </a:xfrm>
          <a:prstGeom prst="rect">
            <a:avLst/>
          </a:prstGeom>
        </p:spPr>
      </p:pic>
      <p:pic>
        <p:nvPicPr>
          <p:cNvPr id="6" name="Рисунок 5"/>
          <p:cNvPicPr>
            <a:picLocks noChangeAspect="1"/>
          </p:cNvPicPr>
          <p:nvPr/>
        </p:nvPicPr>
        <p:blipFill rotWithShape="1">
          <a:blip r:embed="rId4"/>
          <a:srcRect t="25637" b="7633"/>
          <a:stretch/>
        </p:blipFill>
        <p:spPr>
          <a:xfrm>
            <a:off x="750688" y="1378425"/>
            <a:ext cx="7764662" cy="3903264"/>
          </a:xfrm>
          <a:prstGeom prst="rect">
            <a:avLst/>
          </a:prstGeom>
        </p:spPr>
      </p:pic>
      <p:sp>
        <p:nvSpPr>
          <p:cNvPr id="9" name="TextBox 8"/>
          <p:cNvSpPr txBox="1"/>
          <p:nvPr/>
        </p:nvSpPr>
        <p:spPr>
          <a:xfrm>
            <a:off x="750687" y="5240342"/>
            <a:ext cx="7760607" cy="1200329"/>
          </a:xfrm>
          <a:prstGeom prst="rect">
            <a:avLst/>
          </a:prstGeom>
          <a:noFill/>
        </p:spPr>
        <p:txBody>
          <a:bodyPr wrap="square" rtlCol="0">
            <a:spAutoFit/>
          </a:bodyPr>
          <a:lstStyle/>
          <a:p>
            <a:r>
              <a:rPr lang="ru-RU" dirty="0" smtClean="0"/>
              <a:t>Грузоприемная платформа серии ВСА состоит из набора модулей длиной 3 м и 6 м, соединенных между собой на балках, передающих нагрузку на тензодатчики. За счет модульной конструкции длина грузоприемной платформы варьируется от 6 до 30 м.</a:t>
            </a:r>
            <a:endParaRPr lang="ru-RU" dirty="0"/>
          </a:p>
        </p:txBody>
      </p:sp>
    </p:spTree>
    <p:extLst>
      <p:ext uri="{BB962C8B-B14F-4D97-AF65-F5344CB8AC3E}">
        <p14:creationId xmlns:p14="http://schemas.microsoft.com/office/powerpoint/2010/main" val="20411511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21" t="26788" r="7232" b="2803"/>
          <a:stretch/>
        </p:blipFill>
        <p:spPr>
          <a:xfrm rot="19760485" flipH="1">
            <a:off x="1246470" y="861447"/>
            <a:ext cx="5602010" cy="5643525"/>
          </a:xfrm>
          <a:prstGeom prst="rect">
            <a:avLst/>
          </a:prstGeom>
        </p:spPr>
      </p:pic>
      <p:pic>
        <p:nvPicPr>
          <p:cNvPr id="6" name="Рисунок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487070" y="4543422"/>
            <a:ext cx="5638002" cy="1761070"/>
          </a:xfrm>
          <a:prstGeom prst="rect">
            <a:avLst/>
          </a:prstGeom>
        </p:spPr>
      </p:pic>
      <p:sp>
        <p:nvSpPr>
          <p:cNvPr id="2" name="Заголовок 4"/>
          <p:cNvSpPr txBox="1">
            <a:spLocks/>
          </p:cNvSpPr>
          <p:nvPr/>
        </p:nvSpPr>
        <p:spPr>
          <a:xfrm>
            <a:off x="1071191" y="446670"/>
            <a:ext cx="4952343" cy="7899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b="1" dirty="0" smtClean="0">
                <a:solidFill>
                  <a:srgbClr val="006BA3"/>
                </a:solidFill>
              </a:rPr>
              <a:t>Элементы рамы-основания</a:t>
            </a:r>
            <a:endParaRPr lang="ru-RU" sz="3200" b="1" dirty="0">
              <a:solidFill>
                <a:srgbClr val="006BA3"/>
              </a:solidFill>
              <a:latin typeface="+mn-lt"/>
            </a:endParaRPr>
          </a:p>
        </p:txBody>
      </p:sp>
      <p:sp>
        <p:nvSpPr>
          <p:cNvPr id="4" name="Прямоугольник 3"/>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38000" t="6097" r="1285" b="63643"/>
          <a:stretch/>
        </p:blipFill>
        <p:spPr>
          <a:xfrm>
            <a:off x="1174863" y="1162756"/>
            <a:ext cx="5860833" cy="1907822"/>
          </a:xfrm>
          <a:prstGeom prst="rect">
            <a:avLst/>
          </a:prstGeom>
        </p:spPr>
      </p:pic>
      <p:sp>
        <p:nvSpPr>
          <p:cNvPr id="8" name="Прямоугольник 7"/>
          <p:cNvSpPr/>
          <p:nvPr/>
        </p:nvSpPr>
        <p:spPr>
          <a:xfrm>
            <a:off x="4821404" y="1654688"/>
            <a:ext cx="3680396" cy="272100"/>
          </a:xfrm>
          <a:prstGeom prst="rect">
            <a:avLst/>
          </a:prstGeom>
          <a:solidFill>
            <a:schemeClr val="bg1"/>
          </a:solidFill>
          <a:ln>
            <a:solidFill>
              <a:srgbClr val="47C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smtClean="0">
                <a:solidFill>
                  <a:schemeClr val="tx1"/>
                </a:solidFill>
              </a:rPr>
              <a:t>Поперечина рамы-основания простая</a:t>
            </a:r>
          </a:p>
        </p:txBody>
      </p:sp>
      <p:sp>
        <p:nvSpPr>
          <p:cNvPr id="9" name="Прямоугольник 8"/>
          <p:cNvSpPr/>
          <p:nvPr/>
        </p:nvSpPr>
        <p:spPr>
          <a:xfrm>
            <a:off x="5982705" y="3689111"/>
            <a:ext cx="2519095" cy="272100"/>
          </a:xfrm>
          <a:prstGeom prst="rect">
            <a:avLst/>
          </a:prstGeom>
          <a:solidFill>
            <a:schemeClr val="bg1"/>
          </a:solidFill>
          <a:ln>
            <a:solidFill>
              <a:srgbClr val="47C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smtClean="0">
                <a:solidFill>
                  <a:schemeClr val="tx1"/>
                </a:solidFill>
              </a:rPr>
              <a:t>Стяжка рамы-основания</a:t>
            </a:r>
          </a:p>
        </p:txBody>
      </p:sp>
      <p:sp>
        <p:nvSpPr>
          <p:cNvPr id="10" name="Прямоугольник 9"/>
          <p:cNvSpPr/>
          <p:nvPr/>
        </p:nvSpPr>
        <p:spPr>
          <a:xfrm>
            <a:off x="4595647" y="5169229"/>
            <a:ext cx="4043855" cy="272100"/>
          </a:xfrm>
          <a:prstGeom prst="rect">
            <a:avLst/>
          </a:prstGeom>
          <a:solidFill>
            <a:schemeClr val="bg1"/>
          </a:solidFill>
          <a:ln>
            <a:solidFill>
              <a:srgbClr val="47C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smtClean="0">
                <a:solidFill>
                  <a:schemeClr val="tx1"/>
                </a:solidFill>
              </a:rPr>
              <a:t>Поперечина рамы-основания треугольная</a:t>
            </a:r>
          </a:p>
        </p:txBody>
      </p:sp>
    </p:spTree>
    <p:extLst>
      <p:ext uri="{BB962C8B-B14F-4D97-AF65-F5344CB8AC3E}">
        <p14:creationId xmlns:p14="http://schemas.microsoft.com/office/powerpoint/2010/main" val="325206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Заголовок 4"/>
          <p:cNvSpPr txBox="1">
            <a:spLocks/>
          </p:cNvSpPr>
          <p:nvPr/>
        </p:nvSpPr>
        <p:spPr>
          <a:xfrm>
            <a:off x="1169801" y="451836"/>
            <a:ext cx="3465261" cy="75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Сборка ВСА-Р 12м</a:t>
            </a:r>
          </a:p>
        </p:txBody>
      </p:sp>
      <p:pic>
        <p:nvPicPr>
          <p:cNvPr id="23" name="Рисунок 22"/>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508352" y="5630838"/>
            <a:ext cx="2818256" cy="880302"/>
          </a:xfrm>
          <a:prstGeom prst="rect">
            <a:avLst/>
          </a:prstGeom>
        </p:spPr>
      </p:pic>
      <p:sp>
        <p:nvSpPr>
          <p:cNvPr id="6" name="Прямоугольник 5"/>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Tree>
    <p:extLst>
      <p:ext uri="{BB962C8B-B14F-4D97-AF65-F5344CB8AC3E}">
        <p14:creationId xmlns:p14="http://schemas.microsoft.com/office/powerpoint/2010/main" val="2204986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508352" y="3650410"/>
            <a:ext cx="2818256" cy="2860730"/>
            <a:chOff x="508352" y="3650410"/>
            <a:chExt cx="2818256" cy="2860730"/>
          </a:xfrm>
        </p:grpSpPr>
        <p:pic>
          <p:nvPicPr>
            <p:cNvPr id="25" name="Рисунок 2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3" t="13007" r="46920" b="17966"/>
            <a:stretch/>
          </p:blipFill>
          <p:spPr>
            <a:xfrm>
              <a:off x="791528" y="3650410"/>
              <a:ext cx="2265997" cy="2283665"/>
            </a:xfrm>
            <a:prstGeom prst="rect">
              <a:avLst/>
            </a:prstGeom>
          </p:spPr>
        </p:pic>
        <p:pic>
          <p:nvPicPr>
            <p:cNvPr id="23" name="Рисунок 2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508352" y="5630838"/>
              <a:ext cx="2818256" cy="880302"/>
            </a:xfrm>
            <a:prstGeom prst="rect">
              <a:avLst/>
            </a:prstGeom>
          </p:spPr>
        </p:pic>
      </p:grpSp>
      <p:sp>
        <p:nvSpPr>
          <p:cNvPr id="7" name="Прямоугольник 6"/>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8" name="Заголовок 4"/>
          <p:cNvSpPr txBox="1">
            <a:spLocks/>
          </p:cNvSpPr>
          <p:nvPr/>
        </p:nvSpPr>
        <p:spPr>
          <a:xfrm>
            <a:off x="1169801" y="451836"/>
            <a:ext cx="3465261" cy="75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Сборка ВСА-Р 12м</a:t>
            </a:r>
          </a:p>
        </p:txBody>
      </p:sp>
    </p:spTree>
    <p:extLst>
      <p:ext uri="{BB962C8B-B14F-4D97-AF65-F5344CB8AC3E}">
        <p14:creationId xmlns:p14="http://schemas.microsoft.com/office/powerpoint/2010/main" val="4124392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508352" y="3650410"/>
            <a:ext cx="4449404" cy="2860730"/>
            <a:chOff x="508352" y="3650410"/>
            <a:chExt cx="4449404" cy="2860730"/>
          </a:xfrm>
        </p:grpSpPr>
        <p:pic>
          <p:nvPicPr>
            <p:cNvPr id="25" name="Рисунок 2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753" t="13007" r="7232" b="2803"/>
            <a:stretch/>
          </p:blipFill>
          <p:spPr>
            <a:xfrm>
              <a:off x="791528" y="3650410"/>
              <a:ext cx="4166228" cy="2785322"/>
            </a:xfrm>
            <a:prstGeom prst="rect">
              <a:avLst/>
            </a:prstGeom>
          </p:spPr>
        </p:pic>
        <p:pic>
          <p:nvPicPr>
            <p:cNvPr id="23" name="Рисунок 2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72108" r="41680"/>
            <a:stretch/>
          </p:blipFill>
          <p:spPr>
            <a:xfrm>
              <a:off x="508352" y="5630838"/>
              <a:ext cx="2818256" cy="880302"/>
            </a:xfrm>
            <a:prstGeom prst="rect">
              <a:avLst/>
            </a:prstGeom>
          </p:spPr>
        </p:pic>
      </p:grpSp>
      <p:sp>
        <p:nvSpPr>
          <p:cNvPr id="7" name="Прямоугольник 6"/>
          <p:cNvSpPr/>
          <p:nvPr/>
        </p:nvSpPr>
        <p:spPr>
          <a:xfrm>
            <a:off x="4147746" y="6382555"/>
            <a:ext cx="1609287" cy="369332"/>
          </a:xfrm>
          <a:prstGeom prst="rect">
            <a:avLst/>
          </a:prstGeom>
        </p:spPr>
        <p:txBody>
          <a:bodyPr wrap="none">
            <a:spAutoFit/>
          </a:bodyPr>
          <a:lstStyle/>
          <a:p>
            <a:r>
              <a:rPr lang="ru-RU" dirty="0" smtClean="0">
                <a:solidFill>
                  <a:schemeClr val="bg1"/>
                </a:solidFill>
              </a:rPr>
              <a:t>vesservice.com</a:t>
            </a:r>
            <a:endParaRPr lang="ru-RU" dirty="0">
              <a:solidFill>
                <a:schemeClr val="bg1"/>
              </a:solidFill>
            </a:endParaRPr>
          </a:p>
        </p:txBody>
      </p:sp>
      <p:sp>
        <p:nvSpPr>
          <p:cNvPr id="8" name="Заголовок 4"/>
          <p:cNvSpPr txBox="1">
            <a:spLocks/>
          </p:cNvSpPr>
          <p:nvPr/>
        </p:nvSpPr>
        <p:spPr>
          <a:xfrm>
            <a:off x="1169801" y="451836"/>
            <a:ext cx="3465261" cy="75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06BA3"/>
                </a:solidFill>
              </a:rPr>
              <a:t>Сборка ВСА-Р 12м</a:t>
            </a:r>
          </a:p>
        </p:txBody>
      </p:sp>
    </p:spTree>
    <p:extLst>
      <p:ext uri="{BB962C8B-B14F-4D97-AF65-F5344CB8AC3E}">
        <p14:creationId xmlns:p14="http://schemas.microsoft.com/office/powerpoint/2010/main" val="423707808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4206</TotalTime>
  <Words>1527</Words>
  <Application>Microsoft Office PowerPoint</Application>
  <PresentationFormat>Экран (4:3)</PresentationFormat>
  <Paragraphs>264</Paragraphs>
  <Slides>39</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39</vt:i4>
      </vt:variant>
    </vt:vector>
  </HeadingPairs>
  <TitlesOfParts>
    <vt:vector size="44" baseType="lpstr">
      <vt:lpstr>Arial</vt:lpstr>
      <vt:lpstr>Calibri</vt:lpstr>
      <vt:lpstr>Calibri Light</vt:lpstr>
      <vt:lpstr>Times New Roman</vt:lpstr>
      <vt:lpstr>Тема Office</vt:lpstr>
      <vt:lpstr>Презентация PowerPoint</vt:lpstr>
      <vt:lpstr>История</vt:lpstr>
      <vt:lpstr>Презентация PowerPoint</vt:lpstr>
      <vt:lpstr>Автомобильные весы ВСА-Р по ГОСТ OIML R76-1-2011 в России, Казахстане и Белоруссии</vt:lpstr>
      <vt:lpstr>Внешний вид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Требования для постановки монтажа в график (планирование)</vt:lpstr>
      <vt:lpstr>Подготовка площадки  под автомобильные весы</vt:lpstr>
      <vt:lpstr>Монтаж автомобильных весов УК-2</vt:lpstr>
      <vt:lpstr>Монтаж автомобильных весов УК-3</vt:lpstr>
      <vt:lpstr>Монтаж автомобильных весов.  Виды площадок УК-2 с металлическими пандусами</vt:lpstr>
      <vt:lpstr>Монтаж автомобильных весов.  Виды площадок УК-2 с металлическими пандусами</vt:lpstr>
      <vt:lpstr>Монтаж автомобильных весов Виды площадок</vt:lpstr>
      <vt:lpstr>Пандусы 3м, 4м, 1,5м.</vt:lpstr>
      <vt:lpstr>Поверка автомобильных весов</vt:lpstr>
      <vt:lpstr>Плановое ТО ВСА-Р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Курагина Татьяна Валерьевна</dc:creator>
  <cp:lastModifiedBy>Мухтаров Роман Янушевич</cp:lastModifiedBy>
  <cp:revision>300</cp:revision>
  <cp:lastPrinted>2018-05-15T05:59:33Z</cp:lastPrinted>
  <dcterms:created xsi:type="dcterms:W3CDTF">2017-07-14T08:56:09Z</dcterms:created>
  <dcterms:modified xsi:type="dcterms:W3CDTF">2019-03-01T08:55:48Z</dcterms:modified>
</cp:coreProperties>
</file>